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3354" r:id="rId3"/>
    <p:sldId id="3239" r:id="rId5"/>
    <p:sldId id="3257" r:id="rId6"/>
    <p:sldId id="3331" r:id="rId7"/>
    <p:sldId id="3334" r:id="rId8"/>
    <p:sldId id="3306" r:id="rId9"/>
    <p:sldId id="3274" r:id="rId10"/>
    <p:sldId id="3273" r:id="rId11"/>
    <p:sldId id="3155" r:id="rId12"/>
    <p:sldId id="3156" r:id="rId13"/>
    <p:sldId id="3216" r:id="rId14"/>
    <p:sldId id="3377" r:id="rId15"/>
    <p:sldId id="3373" r:id="rId16"/>
    <p:sldId id="3282" r:id="rId17"/>
    <p:sldId id="3300" r:id="rId18"/>
    <p:sldId id="3199" r:id="rId19"/>
  </p:sldIdLst>
  <p:sldSz cx="5720080" cy="9144000" type="screen16x1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C65C"/>
    <a:srgbClr val="9A0000"/>
    <a:srgbClr val="060A93"/>
    <a:srgbClr val="560000"/>
    <a:srgbClr val="EE655D"/>
    <a:srgbClr val="FAAA59"/>
    <a:srgbClr val="004672"/>
    <a:srgbClr val="9AB6E8"/>
    <a:srgbClr val="BA6255"/>
    <a:srgbClr val="3936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58" autoAdjust="0"/>
    <p:restoredTop sz="92986" autoAdjust="0"/>
  </p:normalViewPr>
  <p:slideViewPr>
    <p:cSldViewPr>
      <p:cViewPr>
        <p:scale>
          <a:sx n="75" d="100"/>
          <a:sy n="75" d="100"/>
        </p:scale>
        <p:origin x="-456" y="240"/>
      </p:cViewPr>
      <p:guideLst>
        <p:guide orient="horz" pos="569"/>
        <p:guide orient="horz" pos="5215"/>
        <p:guide pos="1836"/>
        <p:guide pos="118"/>
        <p:guide pos="3370"/>
        <p:guide pos="561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wsk2\Desktop\2020&#24180;&#24230;&#27719;&#25253;\2017~2019&#24180;&#22270;&#20070;&#39302;&#21508;&#39033;&#25968;&#25454;&#23545;&#2760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wsk2\Desktop\2020&#24180;&#24230;&#27719;&#25253;\2017~2019&#24180;&#22270;&#20070;&#39302;&#21508;&#39033;&#25968;&#25454;&#23545;&#27604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wsk2\Desktop\2020&#24180;&#24230;&#27719;&#25253;\2017~2019&#24180;&#22270;&#20070;&#39302;&#21508;&#39033;&#25968;&#25454;&#23545;&#27604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wwsk2\Desktop\2020&#24180;&#24230;&#27719;&#25253;\2017~2019&#24180;&#22270;&#20070;&#39302;&#21508;&#39033;&#25968;&#25454;&#23545;&#2760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 rot="0" spcFirstLastPara="0" vertOverflow="ellipsis" vert="horz" wrap="square" anchor="ctr" anchorCtr="1"/>
        <a:lstStyle/>
        <a:p>
          <a:pPr>
            <a:defRPr lang="zh-CN"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'[2017~2019年图书馆各项数据对比.xlsx]论文下载量'!$B$1</c:f>
              <c:strCache>
                <c:ptCount val="1"/>
                <c:pt idx="0">
                  <c:v>论文下载量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EEC72"/>
              </a:solidFill>
            </c:spPr>
          </c:dPt>
          <c:dPt>
            <c:idx val="1"/>
            <c:invertIfNegative val="0"/>
            <c:bubble3D val="0"/>
            <c:spPr>
              <a:solidFill>
                <a:srgbClr val="A51842"/>
              </a:solidFill>
            </c:spPr>
          </c:dPt>
          <c:dPt>
            <c:idx val="2"/>
            <c:invertIfNegative val="0"/>
            <c:bubble3D val="0"/>
            <c:spPr>
              <a:solidFill>
                <a:srgbClr val="3656A9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'[2017~2019年图书馆各项数据对比.xlsx]论文下载量'!$A$2:$A$4</c:f>
              <c:strCache>
                <c:ptCount val="3"/>
                <c:pt idx="0">
                  <c:v>2018年</c:v>
                </c:pt>
                <c:pt idx="1">
                  <c:v>2019年</c:v>
                </c:pt>
                <c:pt idx="2">
                  <c:v>2020年</c:v>
                </c:pt>
              </c:strCache>
            </c:strRef>
          </c:cat>
          <c:val>
            <c:numRef>
              <c:f>'[2017~2019年图书馆各项数据对比.xlsx]论文下载量'!$B$2:$B$4</c:f>
              <c:numCache>
                <c:formatCode>General</c:formatCode>
                <c:ptCount val="3"/>
                <c:pt idx="0">
                  <c:v>1748200</c:v>
                </c:pt>
                <c:pt idx="1">
                  <c:v>2639734</c:v>
                </c:pt>
                <c:pt idx="2">
                  <c:v>2612228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674560"/>
        <c:axId val="254956288"/>
      </c:barChart>
      <c:catAx>
        <c:axId val="1186745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54956288"/>
        <c:crosses val="autoZero"/>
        <c:auto val="1"/>
        <c:lblAlgn val="ctr"/>
        <c:lblOffset val="100"/>
        <c:noMultiLvlLbl val="0"/>
      </c:catAx>
      <c:valAx>
        <c:axId val="254956288"/>
        <c:scaling>
          <c:orientation val="minMax"/>
        </c:scaling>
        <c:delete val="0"/>
        <c:axPos val="l"/>
        <c:majorGridlines/>
        <c:title>
          <c:tx>
            <c:rich>
              <a:bodyPr rot="0" spcFirstLastPara="0" vertOverflow="ellipsis" vert="horz" wrap="square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/>
                  <a:t>单位：次</a:t>
                </a:r>
                <a:endParaRPr lang="zh-CN" altLang="en-US"/>
              </a:p>
            </c:rich>
          </c:tx>
          <c:layout>
            <c:manualLayout>
              <c:xMode val="edge"/>
              <c:yMode val="edge"/>
              <c:x val="0.025"/>
              <c:y val="0.18570975503062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18674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9154228855721"/>
          <c:y val="0.476978417266187"/>
          <c:w val="0.11592039800995"/>
          <c:h val="0.278657074340528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ln w="9525" cap="flat" cmpd="sng" algn="ctr">
      <a:noFill/>
      <a:prstDash val="solid"/>
      <a:round/>
    </a:ln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 rot="0" spcFirstLastPara="0" vertOverflow="ellipsis" vert="horz" wrap="square" anchor="ctr" anchorCtr="1"/>
        <a:lstStyle/>
        <a:p>
          <a:pPr>
            <a:defRPr lang="zh-CN"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'[2017~2019年图书馆各项数据对比.xlsx]数据库登录'!$B$1</c:f>
              <c:strCache>
                <c:ptCount val="1"/>
                <c:pt idx="0">
                  <c:v>数据库登录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EEC72"/>
              </a:solidFill>
            </c:spPr>
          </c:dPt>
          <c:dPt>
            <c:idx val="1"/>
            <c:invertIfNegative val="0"/>
            <c:bubble3D val="0"/>
            <c:spPr>
              <a:solidFill>
                <a:srgbClr val="A51842"/>
              </a:solidFill>
            </c:spPr>
          </c:dPt>
          <c:dPt>
            <c:idx val="2"/>
            <c:invertIfNegative val="0"/>
            <c:bubble3D val="0"/>
            <c:spPr>
              <a:solidFill>
                <a:srgbClr val="3656A9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'[2017~2019年图书馆各项数据对比.xlsx]数据库登录'!$A$2:$A$4</c:f>
              <c:strCache>
                <c:ptCount val="3"/>
                <c:pt idx="0">
                  <c:v>2018年</c:v>
                </c:pt>
                <c:pt idx="1">
                  <c:v>2019年</c:v>
                </c:pt>
                <c:pt idx="2">
                  <c:v>2020年</c:v>
                </c:pt>
              </c:strCache>
            </c:strRef>
          </c:cat>
          <c:val>
            <c:numRef>
              <c:f>'[2017~2019年图书馆各项数据对比.xlsx]数据库登录'!$B$2:$B$4</c:f>
              <c:numCache>
                <c:formatCode>General</c:formatCode>
                <c:ptCount val="3"/>
                <c:pt idx="0">
                  <c:v>2599800</c:v>
                </c:pt>
                <c:pt idx="1">
                  <c:v>3161239</c:v>
                </c:pt>
                <c:pt idx="2">
                  <c:v>3493445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002880"/>
        <c:axId val="103004416"/>
      </c:barChart>
      <c:catAx>
        <c:axId val="1030028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03004416"/>
        <c:crosses val="autoZero"/>
        <c:auto val="1"/>
        <c:lblAlgn val="ctr"/>
        <c:lblOffset val="100"/>
        <c:noMultiLvlLbl val="0"/>
      </c:catAx>
      <c:valAx>
        <c:axId val="103004416"/>
        <c:scaling>
          <c:orientation val="minMax"/>
        </c:scaling>
        <c:delete val="0"/>
        <c:axPos val="l"/>
        <c:majorGridlines/>
        <c:title>
          <c:tx>
            <c:rich>
              <a:bodyPr rot="0" spcFirstLastPara="0" vertOverflow="ellipsis" vert="horz" wrap="square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/>
                  <a:t>单位：次</a:t>
                </a:r>
                <a:endParaRPr lang="zh-CN" altLang="en-US"/>
              </a:p>
            </c:rich>
          </c:tx>
          <c:layout>
            <c:manualLayout>
              <c:xMode val="edge"/>
              <c:yMode val="edge"/>
              <c:x val="0.0222222222222222"/>
              <c:y val="0.1949690142898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03002880"/>
        <c:crosses val="autoZero"/>
        <c:crossBetween val="between"/>
      </c:valAx>
    </c:plotArea>
    <c:legend>
      <c:legendPos val="r"/>
      <c:layout/>
      <c:overlay val="0"/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ln w="9525" cap="flat" cmpd="sng" algn="ctr">
      <a:noFill/>
      <a:prstDash val="solid"/>
      <a:round/>
    </a:ln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 rot="0" spcFirstLastPara="0" vertOverflow="ellipsis" vert="horz" wrap="square" anchor="ctr" anchorCtr="1"/>
        <a:lstStyle/>
        <a:p>
          <a:pPr>
            <a:defRPr lang="zh-CN"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'[2017~2019年图书馆各项数据对比.xlsx]数据库检索'!$B$1</c:f>
              <c:strCache>
                <c:ptCount val="1"/>
                <c:pt idx="0">
                  <c:v>数据库检索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EEC72"/>
              </a:solidFill>
            </c:spPr>
          </c:dPt>
          <c:dPt>
            <c:idx val="1"/>
            <c:invertIfNegative val="0"/>
            <c:bubble3D val="0"/>
            <c:spPr>
              <a:solidFill>
                <a:srgbClr val="A51842"/>
              </a:solidFill>
            </c:spPr>
          </c:dPt>
          <c:dPt>
            <c:idx val="2"/>
            <c:invertIfNegative val="0"/>
            <c:bubble3D val="0"/>
            <c:spPr>
              <a:solidFill>
                <a:srgbClr val="3656A9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'[2017~2019年图书馆各项数据对比.xlsx]数据库检索'!$A$2:$A$4</c:f>
              <c:strCache>
                <c:ptCount val="3"/>
                <c:pt idx="0">
                  <c:v>2018年</c:v>
                </c:pt>
                <c:pt idx="1">
                  <c:v>2019年</c:v>
                </c:pt>
                <c:pt idx="2">
                  <c:v>2020年</c:v>
                </c:pt>
              </c:strCache>
            </c:strRef>
          </c:cat>
          <c:val>
            <c:numRef>
              <c:f>'[2017~2019年图书馆各项数据对比.xlsx]数据库检索'!$B$2:$B$4</c:f>
              <c:numCache>
                <c:formatCode>General</c:formatCode>
                <c:ptCount val="3"/>
                <c:pt idx="0">
                  <c:v>18325300</c:v>
                </c:pt>
                <c:pt idx="1">
                  <c:v>49252038</c:v>
                </c:pt>
                <c:pt idx="2">
                  <c:v>20350974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620736"/>
        <c:axId val="141827456"/>
      </c:barChart>
      <c:catAx>
        <c:axId val="1416207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41827456"/>
        <c:crosses val="autoZero"/>
        <c:auto val="1"/>
        <c:lblAlgn val="ctr"/>
        <c:lblOffset val="100"/>
        <c:noMultiLvlLbl val="0"/>
      </c:catAx>
      <c:valAx>
        <c:axId val="141827456"/>
        <c:scaling>
          <c:orientation val="minMax"/>
        </c:scaling>
        <c:delete val="0"/>
        <c:axPos val="l"/>
        <c:majorGridlines/>
        <c:title>
          <c:tx>
            <c:rich>
              <a:bodyPr rot="0" spcFirstLastPara="0" vertOverflow="ellipsis" vert="horz" wrap="square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/>
                  <a:t>单位：次</a:t>
                </a:r>
                <a:endParaRPr lang="zh-CN" altLang="en-US"/>
              </a:p>
            </c:rich>
          </c:tx>
          <c:layout>
            <c:manualLayout>
              <c:xMode val="edge"/>
              <c:yMode val="edge"/>
              <c:x val="0.0277777777777778"/>
              <c:y val="0.18570975503062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41620736"/>
        <c:crosses val="autoZero"/>
        <c:crossBetween val="between"/>
      </c:valAx>
    </c:plotArea>
    <c:legend>
      <c:legendPos val="r"/>
      <c:layout/>
      <c:overlay val="0"/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/>
      <c:overlay val="0"/>
      <c:txPr>
        <a:bodyPr rot="0" spcFirstLastPara="0" vertOverflow="ellipsis" vert="horz" wrap="square" anchor="ctr" anchorCtr="1"/>
        <a:lstStyle/>
        <a:p>
          <a:pPr>
            <a:defRPr lang="zh-CN"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'[2017~2019年图书馆各项数据对比.xlsx]借书总量'!$B$1</c:f>
              <c:strCache>
                <c:ptCount val="1"/>
                <c:pt idx="0">
                  <c:v>借书总量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EEC72"/>
              </a:solidFill>
            </c:spPr>
          </c:dPt>
          <c:dPt>
            <c:idx val="1"/>
            <c:invertIfNegative val="0"/>
            <c:bubble3D val="0"/>
            <c:spPr>
              <a:solidFill>
                <a:srgbClr val="A51842"/>
              </a:solidFill>
            </c:spPr>
          </c:dPt>
          <c:dPt>
            <c:idx val="2"/>
            <c:invertIfNegative val="0"/>
            <c:bubble3D val="0"/>
            <c:spPr>
              <a:solidFill>
                <a:srgbClr val="3656A9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'[2017~2019年图书馆各项数据对比.xlsx]借书总量'!$A$2:$A$4</c:f>
              <c:strCache>
                <c:ptCount val="3"/>
                <c:pt idx="0">
                  <c:v>2018年</c:v>
                </c:pt>
                <c:pt idx="1">
                  <c:v>2019年</c:v>
                </c:pt>
                <c:pt idx="2">
                  <c:v>2020年</c:v>
                </c:pt>
              </c:strCache>
            </c:strRef>
          </c:cat>
          <c:val>
            <c:numRef>
              <c:f>'[2017~2019年图书馆各项数据对比.xlsx]借书总量'!$B$2:$B$4</c:f>
              <c:numCache>
                <c:formatCode>General</c:formatCode>
                <c:ptCount val="3"/>
                <c:pt idx="0">
                  <c:v>85531</c:v>
                </c:pt>
                <c:pt idx="1">
                  <c:v>69135</c:v>
                </c:pt>
                <c:pt idx="2">
                  <c:v>24477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453568"/>
        <c:axId val="73455104"/>
      </c:barChart>
      <c:catAx>
        <c:axId val="7345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73455104"/>
        <c:crosses val="autoZero"/>
        <c:auto val="1"/>
        <c:lblAlgn val="ctr"/>
        <c:lblOffset val="100"/>
        <c:noMultiLvlLbl val="0"/>
      </c:catAx>
      <c:valAx>
        <c:axId val="73455104"/>
        <c:scaling>
          <c:orientation val="minMax"/>
        </c:scaling>
        <c:delete val="0"/>
        <c:axPos val="l"/>
        <c:majorGridlines/>
        <c:title>
          <c:tx>
            <c:rich>
              <a:bodyPr rot="0" spcFirstLastPara="0" vertOverflow="ellipsis" vert="horz" wrap="square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/>
                  <a:t>单位：册</a:t>
                </a:r>
                <a:endParaRPr lang="zh-CN" altLang="en-US"/>
              </a:p>
            </c:rich>
          </c:tx>
          <c:layout>
            <c:manualLayout>
              <c:xMode val="edge"/>
              <c:yMode val="edge"/>
              <c:x val="0.0311173974540311"/>
              <c:y val="0.16440179352580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73453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751999503999"/>
          <c:y val="0.255171697287839"/>
          <c:w val="0.13500857668382"/>
          <c:h val="0.273915864683581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ln w="9525" cap="flat" cmpd="sng" algn="ctr">
      <a:noFill/>
      <a:prstDash val="solid"/>
      <a:round/>
    </a:ln>
  </c:spPr>
  <c:txPr>
    <a:bodyPr/>
    <a:lstStyle/>
    <a:p>
      <a:pPr>
        <a:defRPr lang="zh-CN"/>
      </a:pPr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0.01389</cdr:x>
      <cdr:y>0.20602</cdr:y>
    </cdr:from>
    <cdr:to>
      <cdr:x>0.03472</cdr:x>
      <cdr:y>0.53935</cdr:y>
    </cdr:to>
    <cdr:sp>
      <cdr:nvSpPr>
        <cdr:cNvPr id="2" name="矩形 1"/>
        <cdr:cNvSpPr/>
      </cdr:nvSpPr>
      <cdr:spPr xmlns:a="http://schemas.openxmlformats.org/drawingml/2006/main">
        <a:xfrm xmlns:a="http://schemas.openxmlformats.org/drawingml/2006/main">
          <a:off x="63500" y="565150"/>
          <a:ext cx="95250" cy="914400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="eaVert" wrap="none" lIns="45720" tIns="45720" rIns="45720" bIns="45720" rtlCol="0" anchor="t" anchorCtr="0">
          <a:normAutofit/>
        </a:bodyPr>
        <a:lstStyle/>
        <a:p>
          <a:endParaRPr lang="zh-CN" alt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56425" y="685800"/>
            <a:ext cx="21451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3DDC2-2823-43CA-BD1C-92A1E30CC8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3DDC2-2823-43CA-BD1C-92A1E30CC8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3DDC2-2823-43CA-BD1C-92A1E30CC8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3DDC2-2823-43CA-BD1C-92A1E30CC8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3DDC2-2823-43CA-BD1C-92A1E30CC8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3DDC2-2823-43CA-BD1C-92A1E30CC8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3DDC2-2823-43CA-BD1C-92A1E30CC8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" y="0"/>
            <a:ext cx="5720086" cy="914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93366" y="487707"/>
            <a:ext cx="4933668" cy="1766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3366" y="2434520"/>
            <a:ext cx="4933668" cy="5802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93366" y="8475662"/>
            <a:ext cx="1286737" cy="485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894794" y="8475662"/>
            <a:ext cx="1930812" cy="485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040298" y="8475662"/>
            <a:ext cx="1286737" cy="485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slow" p14:dur="125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542290" rtl="0" eaLnBrk="1" latinLnBrk="0" hangingPunct="1">
        <a:lnSpc>
          <a:spcPct val="90000"/>
        </a:lnSpc>
        <a:spcBef>
          <a:spcPct val="0"/>
        </a:spcBef>
        <a:buNone/>
        <a:defRPr sz="26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5890" indent="-135890" algn="l" defTabSz="542290" rtl="0" eaLnBrk="1" latinLnBrk="0" hangingPunct="1">
        <a:lnSpc>
          <a:spcPct val="90000"/>
        </a:lnSpc>
        <a:spcBef>
          <a:spcPct val="119000"/>
        </a:spcBef>
        <a:buFont typeface="Arial" panose="020B0604020202020204" pitchFamily="34" charset="0"/>
        <a:buChar char="•"/>
        <a:defRPr sz="1660" kern="1200">
          <a:solidFill>
            <a:schemeClr val="tx1"/>
          </a:solidFill>
          <a:latin typeface="+mn-lt"/>
          <a:ea typeface="+mn-ea"/>
          <a:cs typeface="+mn-cs"/>
        </a:defRPr>
      </a:lvl1pPr>
      <a:lvl2pPr marL="407035" indent="-135890" algn="l" defTabSz="542290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78180" indent="-135890" algn="l" defTabSz="542290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185" kern="1200">
          <a:solidFill>
            <a:schemeClr val="tx1"/>
          </a:solidFill>
          <a:latin typeface="+mn-lt"/>
          <a:ea typeface="+mn-ea"/>
          <a:cs typeface="+mn-cs"/>
        </a:defRPr>
      </a:lvl3pPr>
      <a:lvl4pPr marL="949325" indent="-135890" algn="l" defTabSz="542290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70" kern="1200">
          <a:solidFill>
            <a:schemeClr val="tx1"/>
          </a:solidFill>
          <a:latin typeface="+mn-lt"/>
          <a:ea typeface="+mn-ea"/>
          <a:cs typeface="+mn-cs"/>
        </a:defRPr>
      </a:lvl4pPr>
      <a:lvl5pPr marL="1220470" indent="-135890" algn="l" defTabSz="542290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70" kern="1200">
          <a:solidFill>
            <a:schemeClr val="tx1"/>
          </a:solidFill>
          <a:latin typeface="+mn-lt"/>
          <a:ea typeface="+mn-ea"/>
          <a:cs typeface="+mn-cs"/>
        </a:defRPr>
      </a:lvl5pPr>
      <a:lvl6pPr marL="1491615" indent="-135890" algn="l" defTabSz="542290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70" kern="1200">
          <a:solidFill>
            <a:schemeClr val="tx1"/>
          </a:solidFill>
          <a:latin typeface="+mn-lt"/>
          <a:ea typeface="+mn-ea"/>
          <a:cs typeface="+mn-cs"/>
        </a:defRPr>
      </a:lvl6pPr>
      <a:lvl7pPr marL="1762760" indent="-135890" algn="l" defTabSz="542290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70" kern="1200">
          <a:solidFill>
            <a:schemeClr val="tx1"/>
          </a:solidFill>
          <a:latin typeface="+mn-lt"/>
          <a:ea typeface="+mn-ea"/>
          <a:cs typeface="+mn-cs"/>
        </a:defRPr>
      </a:lvl7pPr>
      <a:lvl8pPr marL="2033905" indent="-135890" algn="l" defTabSz="542290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70" kern="1200">
          <a:solidFill>
            <a:schemeClr val="tx1"/>
          </a:solidFill>
          <a:latin typeface="+mn-lt"/>
          <a:ea typeface="+mn-ea"/>
          <a:cs typeface="+mn-cs"/>
        </a:defRPr>
      </a:lvl8pPr>
      <a:lvl9pPr marL="2305050" indent="-135890" algn="l" defTabSz="542290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42290" rtl="0" eaLnBrk="1" latinLnBrk="0" hangingPunct="1">
        <a:defRPr sz="1070" kern="1200">
          <a:solidFill>
            <a:schemeClr val="tx1"/>
          </a:solidFill>
          <a:latin typeface="+mn-lt"/>
          <a:ea typeface="+mn-ea"/>
          <a:cs typeface="+mn-cs"/>
        </a:defRPr>
      </a:lvl1pPr>
      <a:lvl2pPr marL="271145" algn="l" defTabSz="542290" rtl="0" eaLnBrk="1" latinLnBrk="0" hangingPunct="1">
        <a:defRPr sz="1070" kern="1200">
          <a:solidFill>
            <a:schemeClr val="tx1"/>
          </a:solidFill>
          <a:latin typeface="+mn-lt"/>
          <a:ea typeface="+mn-ea"/>
          <a:cs typeface="+mn-cs"/>
        </a:defRPr>
      </a:lvl2pPr>
      <a:lvl3pPr marL="542290" algn="l" defTabSz="542290" rtl="0" eaLnBrk="1" latinLnBrk="0" hangingPunct="1">
        <a:defRPr sz="1070" kern="1200">
          <a:solidFill>
            <a:schemeClr val="tx1"/>
          </a:solidFill>
          <a:latin typeface="+mn-lt"/>
          <a:ea typeface="+mn-ea"/>
          <a:cs typeface="+mn-cs"/>
        </a:defRPr>
      </a:lvl3pPr>
      <a:lvl4pPr marL="813435" algn="l" defTabSz="542290" rtl="0" eaLnBrk="1" latinLnBrk="0" hangingPunct="1">
        <a:defRPr sz="1070" kern="1200">
          <a:solidFill>
            <a:schemeClr val="tx1"/>
          </a:solidFill>
          <a:latin typeface="+mn-lt"/>
          <a:ea typeface="+mn-ea"/>
          <a:cs typeface="+mn-cs"/>
        </a:defRPr>
      </a:lvl4pPr>
      <a:lvl5pPr marL="1084580" algn="l" defTabSz="542290" rtl="0" eaLnBrk="1" latinLnBrk="0" hangingPunct="1">
        <a:defRPr sz="1070" kern="1200">
          <a:solidFill>
            <a:schemeClr val="tx1"/>
          </a:solidFill>
          <a:latin typeface="+mn-lt"/>
          <a:ea typeface="+mn-ea"/>
          <a:cs typeface="+mn-cs"/>
        </a:defRPr>
      </a:lvl5pPr>
      <a:lvl6pPr marL="1355725" algn="l" defTabSz="542290" rtl="0" eaLnBrk="1" latinLnBrk="0" hangingPunct="1">
        <a:defRPr sz="1070" kern="1200">
          <a:solidFill>
            <a:schemeClr val="tx1"/>
          </a:solidFill>
          <a:latin typeface="+mn-lt"/>
          <a:ea typeface="+mn-ea"/>
          <a:cs typeface="+mn-cs"/>
        </a:defRPr>
      </a:lvl6pPr>
      <a:lvl7pPr marL="1627505" algn="l" defTabSz="542290" rtl="0" eaLnBrk="1" latinLnBrk="0" hangingPunct="1">
        <a:defRPr sz="1070" kern="1200">
          <a:solidFill>
            <a:schemeClr val="tx1"/>
          </a:solidFill>
          <a:latin typeface="+mn-lt"/>
          <a:ea typeface="+mn-ea"/>
          <a:cs typeface="+mn-cs"/>
        </a:defRPr>
      </a:lvl7pPr>
      <a:lvl8pPr marL="1898650" algn="l" defTabSz="542290" rtl="0" eaLnBrk="1" latinLnBrk="0" hangingPunct="1">
        <a:defRPr sz="1070" kern="1200">
          <a:solidFill>
            <a:schemeClr val="tx1"/>
          </a:solidFill>
          <a:latin typeface="+mn-lt"/>
          <a:ea typeface="+mn-ea"/>
          <a:cs typeface="+mn-cs"/>
        </a:defRPr>
      </a:lvl8pPr>
      <a:lvl9pPr marL="2169795" algn="l" defTabSz="542290" rtl="0" eaLnBrk="1" latinLnBrk="0" hangingPunct="1">
        <a:defRPr sz="10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9" Type="http://schemas.openxmlformats.org/officeDocument/2006/relationships/notesSlide" Target="../notesSlides/notesSlide11.xml"/><Relationship Id="rId18" Type="http://schemas.openxmlformats.org/officeDocument/2006/relationships/slideLayout" Target="../slideLayouts/slideLayout1.xml"/><Relationship Id="rId17" Type="http://schemas.openxmlformats.org/officeDocument/2006/relationships/tags" Target="../tags/tag20.xml"/><Relationship Id="rId16" Type="http://schemas.openxmlformats.org/officeDocument/2006/relationships/tags" Target="../tags/tag19.xml"/><Relationship Id="rId15" Type="http://schemas.openxmlformats.org/officeDocument/2006/relationships/tags" Target="../tags/tag18.xml"/><Relationship Id="rId14" Type="http://schemas.openxmlformats.org/officeDocument/2006/relationships/tags" Target="../tags/tag17.xml"/><Relationship Id="rId13" Type="http://schemas.openxmlformats.org/officeDocument/2006/relationships/tags" Target="../tags/tag16.xml"/><Relationship Id="rId12" Type="http://schemas.openxmlformats.org/officeDocument/2006/relationships/tags" Target="../tags/tag15.xml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公众号素材\本馆与校园系列\学校校景图书馆 拷贝.jpg学校校景图书馆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" y="1451610"/>
            <a:ext cx="5721985" cy="35674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210810"/>
            <a:ext cx="5720080" cy="7639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3030" y="6472555"/>
            <a:ext cx="3067050" cy="799465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170180" y="6353810"/>
            <a:ext cx="2482850" cy="91821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prstTxWarp prst="textPlain">
              <a:avLst/>
            </a:prstTxWarp>
            <a:spAutoFit/>
            <a:scene3d>
              <a:camera prst="obliqueTopLeft"/>
              <a:lightRig rig="threePt" dir="t"/>
            </a:scene3d>
          </a:bodyPr>
          <a:p>
            <a:pPr algn="ctr"/>
            <a:r>
              <a:rPr lang="en-US" altLang="zh-CN" sz="7200" b="1"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2020</a:t>
            </a:r>
            <a:endParaRPr lang="en-US" altLang="zh-CN" sz="7200" b="1"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extLst>
                                      <p:ext uri="{505F2C04-C923-438B-8C0F-E0CD2BADF298}">
                                        <wppc:dynamicDigit xmlns:wppc="http://www.wps.cn/officeDocument/PresentationCustomData" type="0">
                                          <p:anim to="" calcmode="lin" valueType="num">
                                            <p:cBhvr>
                                              <p:cTn id="23" dur="3000" fill="hold"/>
                                              <p:tgtEl>
                                                <p:spTgt spid="8"/>
                                              </p:tgtEl>
                                              <p:attrNameLst>
                                                <p:attrName>num.show</p:attrName>
                                              </p:attrNameLst>
                                            </p:cBhvr>
                                            <p:tavLst>
                                              <p:tav tm="0">
                                                <p:val>
                                                  <p:fltVal val="0"/>
                                                </p:val>
                                              </p:tav>
                                              <p:tav tm="100000">
                                                <p:val>
                                                  <p:strVal val="#ppt_v"/>
                                                </p:val>
                                              </p:tav>
                                            </p:tavLst>
                                          </p:anim>
                                        </wppc:dynamicDigit>
                                      </p:ext>
                                    </p:extLs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19380" y="2973070"/>
            <a:ext cx="5528945" cy="583565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9" name="淘宝网Chenying0907出品 9"/>
          <p:cNvSpPr txBox="1"/>
          <p:nvPr/>
        </p:nvSpPr>
        <p:spPr>
          <a:xfrm>
            <a:off x="560705" y="789305"/>
            <a:ext cx="5086985" cy="523875"/>
          </a:xfrm>
          <a:prstGeom prst="rect">
            <a:avLst/>
          </a:prstGeom>
          <a:noFill/>
        </p:spPr>
        <p:txBody>
          <a:bodyPr wrap="square" lIns="32169" tIns="16084" rIns="32169" bIns="16084" rtlCol="0">
            <a:spAutoFit/>
          </a:bodyPr>
          <a:p>
            <a:pPr marL="0" lvl="1"/>
            <a:r>
              <a:rPr lang="zh-CN" altLang="en-US" sz="3200" b="1" spc="3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借书最多的教工</a:t>
            </a:r>
            <a:r>
              <a:rPr lang="en-US" altLang="zh-CN" sz="3200" b="1" spc="3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TOP5</a:t>
            </a:r>
            <a:endParaRPr lang="en-US" altLang="zh-CN" sz="3200" b="1" spc="3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8625" y="1637030"/>
            <a:ext cx="213233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0070C0"/>
                </a:solidFill>
                <a:latin typeface="+mn-ea"/>
                <a:ea typeface="+mn-ea"/>
              </a:rPr>
              <a:t>胡万山老师</a:t>
            </a:r>
            <a:r>
              <a:rPr lang="zh-CN" altLang="en-US" sz="2400" b="1">
                <a:solidFill>
                  <a:srgbClr val="0070C0"/>
                </a:solidFill>
                <a:latin typeface="+mn-ea"/>
                <a:ea typeface="+mn-ea"/>
              </a:rPr>
              <a:t>共借</a:t>
            </a:r>
            <a:r>
              <a:rPr lang="en-US" altLang="zh-CN" sz="2400" b="1">
                <a:solidFill>
                  <a:srgbClr val="C00000"/>
                </a:solidFill>
                <a:latin typeface="+mn-ea"/>
                <a:ea typeface="+mn-ea"/>
              </a:rPr>
              <a:t>254</a:t>
            </a:r>
            <a:r>
              <a:rPr lang="zh-CN" altLang="en-US" sz="2400" b="1">
                <a:solidFill>
                  <a:srgbClr val="0070C0"/>
                </a:solidFill>
                <a:latin typeface="+mn-ea"/>
                <a:ea typeface="+mn-ea"/>
              </a:rPr>
              <a:t>册</a:t>
            </a:r>
            <a:endParaRPr lang="zh-CN" altLang="en-US" sz="2400" b="1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20015" y="6555105"/>
            <a:ext cx="5528310" cy="570230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0015" y="3044825"/>
            <a:ext cx="55289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zh-CN" altLang="en-US" sz="2400" b="1">
                <a:solidFill>
                  <a:schemeClr val="bg1"/>
                </a:solidFill>
                <a:latin typeface="+mn-ea"/>
                <a:ea typeface="+mn-ea"/>
              </a:rPr>
              <a:t>、</a:t>
            </a:r>
            <a:r>
              <a:rPr lang="zh-CN" altLang="en-US" sz="2400" b="1">
                <a:solidFill>
                  <a:schemeClr val="bg1"/>
                </a:solidFill>
                <a:latin typeface="+mn-ea"/>
                <a:ea typeface="+mn-ea"/>
                <a:sym typeface="+mn-ea"/>
              </a:rPr>
              <a:t>胡万山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</a:rPr>
              <a:t>----</a:t>
            </a:r>
            <a:r>
              <a:rPr lang="zh-CN" altLang="en-US" sz="2400" b="1">
                <a:solidFill>
                  <a:schemeClr val="bg1"/>
                </a:solidFill>
                <a:latin typeface="+mn-ea"/>
                <a:ea typeface="+mn-ea"/>
                <a:sym typeface="+mn-ea"/>
              </a:rPr>
              <a:t>教育学院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</a:rPr>
              <a:t>-----254</a:t>
            </a:r>
            <a:r>
              <a:rPr lang="zh-CN" altLang="en-US" sz="2400" b="1">
                <a:solidFill>
                  <a:schemeClr val="bg1"/>
                </a:solidFill>
                <a:latin typeface="+mn-ea"/>
                <a:ea typeface="+mn-ea"/>
              </a:rPr>
              <a:t>册</a:t>
            </a:r>
            <a:endParaRPr lang="zh-CN" altLang="en-US" sz="2400" b="1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9380" y="3912235"/>
            <a:ext cx="5528945" cy="58610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9380" y="3975100"/>
            <a:ext cx="5183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</a:rPr>
              <a:t>2</a:t>
            </a:r>
            <a:r>
              <a:rPr lang="zh-CN" altLang="en-US" sz="2400" b="1">
                <a:solidFill>
                  <a:schemeClr val="bg1"/>
                </a:solidFill>
                <a:latin typeface="+mn-ea"/>
                <a:ea typeface="+mn-ea"/>
              </a:rPr>
              <a:t>、李世森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  <a:sym typeface="+mn-ea"/>
              </a:rPr>
              <a:t>--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  <a:sym typeface="+mn-ea"/>
              </a:rPr>
              <a:t>--</a:t>
            </a:r>
            <a:r>
              <a:rPr lang="zh-CN" altLang="en-US" sz="2400" b="1">
                <a:solidFill>
                  <a:schemeClr val="bg1"/>
                </a:solidFill>
                <a:latin typeface="+mn-ea"/>
                <a:ea typeface="+mn-ea"/>
                <a:sym typeface="+mn-ea"/>
              </a:rPr>
              <a:t>医  学  院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</a:rPr>
              <a:t>--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  <a:sym typeface="+mn-ea"/>
              </a:rPr>
              <a:t>--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</a:rPr>
              <a:t>51</a:t>
            </a:r>
            <a:r>
              <a:rPr lang="zh-CN" altLang="en-US" sz="2400" b="1">
                <a:solidFill>
                  <a:schemeClr val="bg1"/>
                </a:solidFill>
                <a:latin typeface="+mn-ea"/>
                <a:ea typeface="+mn-ea"/>
              </a:rPr>
              <a:t>册</a:t>
            </a:r>
            <a:endParaRPr lang="zh-CN" altLang="en-US" sz="2400" b="1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0015" y="4816475"/>
            <a:ext cx="5527675" cy="584835"/>
          </a:xfrm>
          <a:prstGeom prst="rect">
            <a:avLst/>
          </a:prstGeom>
          <a:solidFill>
            <a:srgbClr val="BA6255"/>
          </a:solidFill>
          <a:ln w="25400" cap="flat" cmpd="sng" algn="ctr">
            <a:noFill/>
            <a:prstDash val="solid"/>
          </a:ln>
          <a:effectLst/>
        </p:spPr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2240" y="4883150"/>
            <a:ext cx="51606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</a:rPr>
              <a:t>3</a:t>
            </a:r>
            <a:r>
              <a:rPr lang="zh-CN" altLang="en-US" sz="2400" b="1">
                <a:solidFill>
                  <a:schemeClr val="bg1"/>
                </a:solidFill>
                <a:latin typeface="+mn-ea"/>
                <a:ea typeface="+mn-ea"/>
              </a:rPr>
              <a:t>、闻世学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</a:rPr>
              <a:t>--</a:t>
            </a:r>
            <a:r>
              <a:rPr lang="zh-CN" altLang="en-US" sz="2400" b="1">
                <a:solidFill>
                  <a:schemeClr val="bg1"/>
                </a:solidFill>
                <a:latin typeface="+mn-ea"/>
                <a:ea typeface="+mn-ea"/>
              </a:rPr>
              <a:t>文学与传媒学院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  <a:sym typeface="+mn-ea"/>
              </a:rPr>
              <a:t>--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</a:rPr>
              <a:t>47</a:t>
            </a:r>
            <a:r>
              <a:rPr lang="zh-CN" altLang="en-US" sz="2400" b="1">
                <a:solidFill>
                  <a:schemeClr val="bg1"/>
                </a:solidFill>
                <a:latin typeface="+mn-ea"/>
                <a:ea typeface="+mn-ea"/>
              </a:rPr>
              <a:t>册</a:t>
            </a:r>
            <a:endParaRPr lang="zh-CN" altLang="en-US" sz="2400" b="1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9380" y="5677535"/>
            <a:ext cx="5528310" cy="583565"/>
          </a:xfrm>
          <a:prstGeom prst="rect">
            <a:avLst/>
          </a:prstGeom>
          <a:solidFill>
            <a:srgbClr val="017CB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8745" y="5749290"/>
            <a:ext cx="55289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</a:rPr>
              <a:t>4</a:t>
            </a:r>
            <a:r>
              <a:rPr lang="zh-CN" altLang="en-US" sz="2400" b="1">
                <a:solidFill>
                  <a:schemeClr val="bg1"/>
                </a:solidFill>
                <a:latin typeface="+mn-ea"/>
                <a:ea typeface="+mn-ea"/>
              </a:rPr>
              <a:t>、刘   群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</a:rPr>
              <a:t>--</a:t>
            </a:r>
            <a:r>
              <a:rPr lang="zh-CN" altLang="en-US" sz="2400" b="1">
                <a:solidFill>
                  <a:schemeClr val="bg1"/>
                </a:solidFill>
                <a:latin typeface="+mn-ea"/>
                <a:ea typeface="+mn-ea"/>
                <a:sym typeface="+mn-ea"/>
              </a:rPr>
              <a:t>音乐与舞蹈学院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</a:rPr>
              <a:t>--46</a:t>
            </a:r>
            <a:r>
              <a:rPr lang="zh-CN" altLang="en-US" sz="2400" b="1">
                <a:solidFill>
                  <a:schemeClr val="bg1"/>
                </a:solidFill>
                <a:latin typeface="+mn-ea"/>
                <a:ea typeface="+mn-ea"/>
              </a:rPr>
              <a:t>册</a:t>
            </a:r>
            <a:endParaRPr lang="zh-CN" altLang="en-US" sz="2400" b="1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2240" y="6609715"/>
            <a:ext cx="5505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</a:rPr>
              <a:t>5</a:t>
            </a:r>
            <a:r>
              <a:rPr lang="zh-CN" altLang="en-US" sz="2400" b="1">
                <a:solidFill>
                  <a:schemeClr val="bg1"/>
                </a:solidFill>
                <a:latin typeface="+mn-ea"/>
                <a:ea typeface="+mn-ea"/>
              </a:rPr>
              <a:t>、毛新伟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</a:rPr>
              <a:t>-</a:t>
            </a:r>
            <a:r>
              <a:rPr lang="zh-CN" altLang="en-US" sz="2400" b="1">
                <a:solidFill>
                  <a:schemeClr val="bg1"/>
                </a:solidFill>
                <a:latin typeface="+mn-ea"/>
                <a:ea typeface="+mn-ea"/>
              </a:rPr>
              <a:t>资源环境与旅游学院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  <a:sym typeface="+mn-ea"/>
              </a:rPr>
              <a:t>-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</a:rPr>
              <a:t>45</a:t>
            </a:r>
            <a:r>
              <a:rPr lang="zh-CN" altLang="en-US" sz="2400" b="1">
                <a:solidFill>
                  <a:schemeClr val="bg1"/>
                </a:solidFill>
                <a:latin typeface="+mn-ea"/>
                <a:ea typeface="+mn-ea"/>
              </a:rPr>
              <a:t>册</a:t>
            </a:r>
            <a:endParaRPr lang="zh-CN" altLang="en-US" sz="2400" b="1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13" name="图片 12" descr="ok图标 (1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5030" y="1562735"/>
            <a:ext cx="823595" cy="965835"/>
          </a:xfrm>
          <a:prstGeom prst="rect">
            <a:avLst/>
          </a:prstGeom>
        </p:spPr>
      </p:pic>
      <p:pic>
        <p:nvPicPr>
          <p:cNvPr id="14" name="图片 13" descr="ok图标 (1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3729990" y="1562735"/>
            <a:ext cx="835025" cy="965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5" grpId="0" bldLvl="0" animBg="1"/>
      <p:bldP spid="7" grpId="0" bldLvl="0" animBg="1"/>
      <p:bldP spid="9" grpId="0" bldLvl="0" animBg="1"/>
      <p:bldP spid="1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14630" y="2112010"/>
            <a:ext cx="5207000" cy="409575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9" name="淘宝网Chenying0907出品 9"/>
          <p:cNvSpPr txBox="1"/>
          <p:nvPr/>
        </p:nvSpPr>
        <p:spPr>
          <a:xfrm>
            <a:off x="618490" y="247015"/>
            <a:ext cx="4761230" cy="523875"/>
          </a:xfrm>
          <a:prstGeom prst="rect">
            <a:avLst/>
          </a:prstGeom>
          <a:noFill/>
        </p:spPr>
        <p:txBody>
          <a:bodyPr wrap="square" lIns="32169" tIns="16084" rIns="32169" bIns="16084" rtlCol="0">
            <a:spAutoFit/>
          </a:bodyPr>
          <a:p>
            <a:pPr marL="0" lvl="1"/>
            <a:r>
              <a:rPr lang="zh-CN" altLang="en-US" sz="3200" b="1" spc="3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借书最多的学生</a:t>
            </a:r>
            <a:r>
              <a:rPr lang="en-US" altLang="zh-CN" sz="3200" b="1" spc="3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TOP10</a:t>
            </a:r>
            <a:endParaRPr lang="en-US" altLang="zh-CN" sz="3200" b="1" spc="3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03400" y="913765"/>
            <a:ext cx="239077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0070C0"/>
                </a:solidFill>
                <a:latin typeface="+mn-ea"/>
                <a:ea typeface="+mn-ea"/>
              </a:rPr>
              <a:t>陈官鑫同学</a:t>
            </a:r>
            <a:endParaRPr lang="zh-CN" altLang="en-US" sz="2800" b="1">
              <a:solidFill>
                <a:srgbClr val="0070C0"/>
              </a:solidFill>
              <a:latin typeface="+mn-ea"/>
              <a:ea typeface="+mn-ea"/>
            </a:endParaRPr>
          </a:p>
          <a:p>
            <a:pPr algn="ctr"/>
            <a:r>
              <a:rPr lang="zh-CN" altLang="en-US" sz="2000" b="1">
                <a:solidFill>
                  <a:srgbClr val="0070C0"/>
                </a:solidFill>
                <a:latin typeface="+mn-ea"/>
                <a:ea typeface="+mn-ea"/>
              </a:rPr>
              <a:t>    </a:t>
            </a:r>
            <a:r>
              <a:rPr lang="zh-CN" altLang="en-US" sz="2400" b="1">
                <a:solidFill>
                  <a:srgbClr val="0070C0"/>
                </a:solidFill>
                <a:latin typeface="+mn-ea"/>
                <a:ea typeface="+mn-ea"/>
              </a:rPr>
              <a:t>共借</a:t>
            </a:r>
            <a:r>
              <a:rPr lang="en-US" altLang="zh-CN" sz="2400" b="1">
                <a:solidFill>
                  <a:srgbClr val="C00000"/>
                </a:solidFill>
                <a:latin typeface="+mn-ea"/>
                <a:ea typeface="+mn-ea"/>
              </a:rPr>
              <a:t>100</a:t>
            </a:r>
            <a:r>
              <a:rPr lang="zh-CN" altLang="en-US" sz="2400" b="1">
                <a:solidFill>
                  <a:srgbClr val="0070C0"/>
                </a:solidFill>
                <a:latin typeface="+mn-ea"/>
                <a:ea typeface="+mn-ea"/>
              </a:rPr>
              <a:t>册</a:t>
            </a:r>
            <a:endParaRPr lang="zh-CN" altLang="en-US" sz="2400" b="1">
              <a:latin typeface="+mn-ea"/>
              <a:ea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4630" y="2611120"/>
            <a:ext cx="5207000" cy="409575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4805" y="2112010"/>
            <a:ext cx="5006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zh-CN" altLang="en-US" sz="2400" b="1">
                <a:solidFill>
                  <a:schemeClr val="bg1"/>
                </a:solidFill>
                <a:latin typeface="+mn-ea"/>
                <a:ea typeface="+mn-ea"/>
              </a:rPr>
              <a:t>、陈官鑫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</a:rPr>
              <a:t>-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  <a:sym typeface="+mn-ea"/>
              </a:rPr>
              <a:t>--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</a:rPr>
              <a:t>-</a:t>
            </a:r>
            <a:r>
              <a:rPr lang="zh-CN" altLang="en-US" sz="2400" b="1">
                <a:solidFill>
                  <a:schemeClr val="bg1"/>
                </a:solidFill>
                <a:latin typeface="+mn-ea"/>
                <a:ea typeface="+mn-ea"/>
              </a:rPr>
              <a:t>物电学院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</a:rPr>
              <a:t>-----100</a:t>
            </a:r>
            <a:r>
              <a:rPr lang="zh-CN" altLang="en-US" sz="2400" b="1">
                <a:solidFill>
                  <a:schemeClr val="bg1"/>
                </a:solidFill>
                <a:latin typeface="+mn-ea"/>
                <a:ea typeface="+mn-ea"/>
              </a:rPr>
              <a:t>册</a:t>
            </a:r>
            <a:endParaRPr lang="zh-CN" altLang="en-US" sz="2400" b="1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4805" y="2611755"/>
            <a:ext cx="4918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</a:rPr>
              <a:t>2</a:t>
            </a:r>
            <a:r>
              <a:rPr lang="zh-CN" altLang="en-US" sz="2400" b="1">
                <a:solidFill>
                  <a:schemeClr val="bg1"/>
                </a:solidFill>
                <a:latin typeface="+mn-ea"/>
                <a:ea typeface="+mn-ea"/>
              </a:rPr>
              <a:t>、王春乔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</a:rPr>
              <a:t>-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  <a:sym typeface="+mn-ea"/>
              </a:rPr>
              <a:t>--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</a:rPr>
              <a:t>-</a:t>
            </a:r>
            <a:r>
              <a:rPr lang="zh-CN" altLang="en-US" sz="2400" b="1">
                <a:solidFill>
                  <a:schemeClr val="bg1"/>
                </a:solidFill>
                <a:latin typeface="+mn-ea"/>
                <a:ea typeface="+mn-ea"/>
              </a:rPr>
              <a:t>美术学院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  <a:sym typeface="+mn-ea"/>
              </a:rPr>
              <a:t>--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</a:rPr>
              <a:t>--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  <a:sym typeface="+mn-ea"/>
              </a:rPr>
              <a:t>-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</a:rPr>
              <a:t>85</a:t>
            </a:r>
            <a:r>
              <a:rPr lang="zh-CN" altLang="en-US" sz="2400" b="1">
                <a:solidFill>
                  <a:schemeClr val="bg1"/>
                </a:solidFill>
                <a:latin typeface="+mn-ea"/>
                <a:ea typeface="+mn-ea"/>
              </a:rPr>
              <a:t>册</a:t>
            </a:r>
            <a:endParaRPr lang="zh-CN" altLang="en-US" sz="2400" b="1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5900" y="3121660"/>
            <a:ext cx="5207000" cy="409575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8140" y="3086100"/>
            <a:ext cx="5064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</a:rPr>
              <a:t>3</a:t>
            </a:r>
            <a:r>
              <a:rPr lang="zh-CN" altLang="en-US" sz="2400" b="1">
                <a:solidFill>
                  <a:schemeClr val="bg1"/>
                </a:solidFill>
                <a:latin typeface="+mn-ea"/>
                <a:ea typeface="+mn-ea"/>
              </a:rPr>
              <a:t>、余如雪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</a:rPr>
              <a:t>-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  <a:sym typeface="+mn-ea"/>
              </a:rPr>
              <a:t>--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</a:rPr>
              <a:t>-</a:t>
            </a:r>
            <a:r>
              <a:rPr lang="zh-CN" altLang="en-US" sz="2400" b="1">
                <a:solidFill>
                  <a:schemeClr val="bg1"/>
                </a:solidFill>
                <a:latin typeface="+mn-ea"/>
                <a:ea typeface="+mn-ea"/>
              </a:rPr>
              <a:t>土建学院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</a:rPr>
              <a:t>-----78</a:t>
            </a:r>
            <a:r>
              <a:rPr lang="zh-CN" altLang="en-US" sz="2400" b="1">
                <a:solidFill>
                  <a:schemeClr val="bg1"/>
                </a:solidFill>
                <a:latin typeface="+mn-ea"/>
                <a:ea typeface="+mn-ea"/>
              </a:rPr>
              <a:t>册</a:t>
            </a:r>
            <a:endParaRPr lang="zh-CN" altLang="en-US" sz="2400" b="1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4630" y="3639185"/>
            <a:ext cx="5207000" cy="409575"/>
          </a:xfrm>
          <a:prstGeom prst="rect">
            <a:avLst/>
          </a:prstGeom>
          <a:solidFill>
            <a:srgbClr val="9A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2745" y="3639185"/>
            <a:ext cx="48901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</a:rPr>
              <a:t>4</a:t>
            </a:r>
            <a:r>
              <a:rPr lang="zh-CN" altLang="en-US" sz="2400" b="1">
                <a:solidFill>
                  <a:schemeClr val="bg1"/>
                </a:solidFill>
                <a:latin typeface="+mn-ea"/>
                <a:ea typeface="+mn-ea"/>
              </a:rPr>
              <a:t>、卜健洲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</a:rPr>
              <a:t>-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  <a:sym typeface="+mn-ea"/>
              </a:rPr>
              <a:t>--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</a:rPr>
              <a:t>-</a:t>
            </a:r>
            <a:r>
              <a:rPr lang="zh-CN" altLang="en-US" sz="2400" b="1">
                <a:solidFill>
                  <a:schemeClr val="bg1"/>
                </a:solidFill>
                <a:latin typeface="+mn-ea"/>
                <a:ea typeface="+mn-ea"/>
              </a:rPr>
              <a:t>文传学院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  <a:sym typeface="+mn-ea"/>
              </a:rPr>
              <a:t>-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</a:rPr>
              <a:t>--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  <a:sym typeface="+mn-ea"/>
              </a:rPr>
              <a:t>-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  <a:sym typeface="+mn-ea"/>
              </a:rPr>
              <a:t>-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</a:rPr>
              <a:t>67</a:t>
            </a:r>
            <a:r>
              <a:rPr lang="zh-CN" altLang="en-US" sz="2400" b="1">
                <a:solidFill>
                  <a:schemeClr val="bg1"/>
                </a:solidFill>
                <a:latin typeface="+mn-ea"/>
                <a:ea typeface="+mn-ea"/>
              </a:rPr>
              <a:t>册</a:t>
            </a:r>
            <a:endParaRPr lang="zh-CN" altLang="en-US" sz="2400" b="1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5900" y="4191635"/>
            <a:ext cx="5207000" cy="409575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6560" y="4191635"/>
            <a:ext cx="4933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</a:rPr>
              <a:t>5</a:t>
            </a:r>
            <a:r>
              <a:rPr lang="zh-CN" altLang="en-US" sz="2400" b="1">
                <a:solidFill>
                  <a:schemeClr val="bg1"/>
                </a:solidFill>
                <a:latin typeface="+mn-ea"/>
                <a:ea typeface="+mn-ea"/>
              </a:rPr>
              <a:t>、龚明潇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</a:rPr>
              <a:t>-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  <a:sym typeface="+mn-ea"/>
              </a:rPr>
              <a:t>--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</a:rPr>
              <a:t>-</a:t>
            </a:r>
            <a:r>
              <a:rPr lang="zh-CN" altLang="en-US" sz="2400" b="1">
                <a:solidFill>
                  <a:schemeClr val="bg1"/>
                </a:solidFill>
                <a:latin typeface="+mn-ea"/>
                <a:ea typeface="+mn-ea"/>
              </a:rPr>
              <a:t>经管</a:t>
            </a:r>
            <a:r>
              <a:rPr lang="zh-CN" altLang="en-US" sz="2400" b="1">
                <a:solidFill>
                  <a:schemeClr val="bg1"/>
                </a:solidFill>
                <a:latin typeface="+mn-ea"/>
                <a:ea typeface="+mn-ea"/>
                <a:sym typeface="+mn-ea"/>
              </a:rPr>
              <a:t>学院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</a:rPr>
              <a:t>-----66</a:t>
            </a:r>
            <a:r>
              <a:rPr lang="zh-CN" altLang="en-US" sz="2400" b="1">
                <a:solidFill>
                  <a:schemeClr val="bg1"/>
                </a:solidFill>
                <a:latin typeface="+mn-ea"/>
                <a:ea typeface="+mn-ea"/>
              </a:rPr>
              <a:t>册</a:t>
            </a:r>
            <a:endParaRPr lang="zh-CN" altLang="en-US" sz="2400" b="1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15900" y="4733925"/>
            <a:ext cx="5207000" cy="409575"/>
          </a:xfrm>
          <a:prstGeom prst="rect">
            <a:avLst/>
          </a:prstGeom>
          <a:solidFill>
            <a:srgbClr val="344C35"/>
          </a:solidFill>
          <a:ln w="25400" cap="flat" cmpd="sng" algn="ctr">
            <a:noFill/>
            <a:prstDash val="solid"/>
          </a:ln>
          <a:effectLst/>
        </p:spPr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27990" y="4682490"/>
            <a:ext cx="48348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5</a:t>
            </a:r>
            <a:r>
              <a:rPr lang="zh-CN" altLang="en-US" sz="24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、龙凌云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-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  <a:sym typeface="+mn-ea"/>
              </a:rPr>
              <a:t>--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-</a:t>
            </a:r>
            <a:r>
              <a:rPr lang="zh-CN" altLang="en-US" sz="24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土建</a:t>
            </a:r>
            <a:r>
              <a:rPr lang="zh-CN" altLang="en-US" sz="2400" b="1">
                <a:solidFill>
                  <a:schemeClr val="bg1"/>
                </a:solidFill>
                <a:latin typeface="+mn-ea"/>
                <a:ea typeface="+mn-ea"/>
                <a:sym typeface="+mn-ea"/>
              </a:rPr>
              <a:t>学院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-----56</a:t>
            </a:r>
            <a:r>
              <a:rPr lang="zh-CN" altLang="en-US" sz="24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册</a:t>
            </a:r>
            <a:endParaRPr lang="zh-CN" altLang="en-US" sz="2400" b="1">
              <a:solidFill>
                <a:schemeClr val="bg1"/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15900" y="5287010"/>
            <a:ext cx="5207000" cy="409575"/>
          </a:xfrm>
          <a:prstGeom prst="rect">
            <a:avLst/>
          </a:prstGeom>
          <a:solidFill>
            <a:srgbClr val="00467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43230" y="5259705"/>
            <a:ext cx="4820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7</a:t>
            </a:r>
            <a:r>
              <a:rPr lang="zh-CN" altLang="en-US" sz="24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、杨金金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-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  <a:sym typeface="+mn-ea"/>
              </a:rPr>
              <a:t>--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-</a:t>
            </a:r>
            <a:r>
              <a:rPr lang="zh-CN" altLang="en-US" sz="24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教育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学院----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  <a:sym typeface="+mn-ea"/>
              </a:rPr>
              <a:t>-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49</a:t>
            </a:r>
            <a:r>
              <a:rPr lang="zh-CN" altLang="en-US" sz="24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册</a:t>
            </a:r>
            <a:endParaRPr lang="zh-CN" altLang="en-US" sz="2400" b="1">
              <a:solidFill>
                <a:schemeClr val="bg1"/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14630" y="5816600"/>
            <a:ext cx="5207000" cy="409575"/>
          </a:xfrm>
          <a:prstGeom prst="rect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71170" y="5765165"/>
            <a:ext cx="4880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8</a:t>
            </a:r>
            <a:r>
              <a:rPr lang="zh-CN" altLang="en-US" sz="24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、郭   枭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-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  <a:sym typeface="+mn-ea"/>
              </a:rPr>
              <a:t>--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-</a:t>
            </a:r>
            <a:r>
              <a:rPr lang="zh-CN" altLang="en-US" sz="24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机械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学院-----43</a:t>
            </a:r>
            <a:r>
              <a:rPr lang="zh-CN" altLang="en-US" sz="24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册</a:t>
            </a:r>
            <a:endParaRPr lang="zh-CN" altLang="en-US" sz="2400" b="1">
              <a:solidFill>
                <a:schemeClr val="bg1"/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14630" y="6357620"/>
            <a:ext cx="5207000" cy="40957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80720" y="6379845"/>
            <a:ext cx="4123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43230" y="6327140"/>
            <a:ext cx="49066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9</a:t>
            </a:r>
            <a:r>
              <a:rPr lang="zh-CN" altLang="en-US" sz="24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、余   易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-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  <a:sym typeface="+mn-ea"/>
              </a:rPr>
              <a:t>--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-</a:t>
            </a:r>
            <a:r>
              <a:rPr lang="zh-CN" altLang="en-US" sz="24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机械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学院--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  <a:cs typeface="+mn-ea"/>
                <a:sym typeface="+mn-ea"/>
              </a:rPr>
              <a:t>-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--42</a:t>
            </a:r>
            <a:r>
              <a:rPr lang="zh-CN" altLang="en-US" sz="24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册</a:t>
            </a:r>
            <a:endParaRPr lang="zh-CN" altLang="en-US" sz="2400" b="1">
              <a:solidFill>
                <a:schemeClr val="bg1"/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7325" y="6915150"/>
            <a:ext cx="5207000" cy="409575"/>
          </a:xfrm>
          <a:prstGeom prst="rect">
            <a:avLst/>
          </a:prstGeom>
          <a:solidFill>
            <a:srgbClr val="060A9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6720" y="6884670"/>
            <a:ext cx="49237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10</a:t>
            </a:r>
            <a:r>
              <a:rPr lang="zh-CN" altLang="en-US" sz="24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、董雨秋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-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  <a:sym typeface="+mn-ea"/>
              </a:rPr>
              <a:t>----</a:t>
            </a:r>
            <a:r>
              <a:rPr lang="zh-CN" altLang="en-US" sz="24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医</a:t>
            </a:r>
            <a:r>
              <a:rPr lang="en-US" altLang="zh-CN" sz="24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学院-----41</a:t>
            </a:r>
            <a:r>
              <a:rPr lang="zh-CN" altLang="en-US" sz="24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册</a:t>
            </a:r>
            <a:endParaRPr lang="zh-CN" altLang="en-US" sz="2400" b="1">
              <a:solidFill>
                <a:schemeClr val="bg1"/>
              </a:solidFill>
              <a:latin typeface="+mn-ea"/>
              <a:ea typeface="+mn-ea"/>
              <a:cs typeface="+mn-ea"/>
            </a:endParaRPr>
          </a:p>
        </p:txBody>
      </p:sp>
      <p:pic>
        <p:nvPicPr>
          <p:cNvPr id="26" name="图片 25" descr="ok图标 (1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4035425" y="839470"/>
            <a:ext cx="835025" cy="965835"/>
          </a:xfrm>
          <a:prstGeom prst="rect">
            <a:avLst/>
          </a:prstGeom>
        </p:spPr>
      </p:pic>
      <p:pic>
        <p:nvPicPr>
          <p:cNvPr id="27" name="图片 26" descr="ok图标 (1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6495" y="839470"/>
            <a:ext cx="835025" cy="979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3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9" grpId="0" bldLvl="0" animBg="1"/>
      <p:bldP spid="21" grpId="0" bldLvl="0" animBg="1"/>
      <p:bldP spid="23" grpId="0" bldLvl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10" y="-21590"/>
            <a:ext cx="5720080" cy="255016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2275" y="2528570"/>
            <a:ext cx="53016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举办各类阅读推广活动共计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</a:t>
            </a:r>
            <a:r>
              <a:rPr lang="zh-CN" altLang="en-US" sz="2400" b="1"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场次。</a:t>
            </a:r>
            <a:endParaRPr lang="zh-CN" altLang="en-US" sz="2400" b="1"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5325"/>
            <a:ext cx="5723890" cy="394144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 bwMode="auto">
          <a:xfrm>
            <a:off x="105410" y="7437120"/>
            <a:ext cx="5618480" cy="391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2224" tIns="0" rIns="42224" bIns="21956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p>
            <a:pPr algn="ctr">
              <a:lnSpc>
                <a:spcPct val="130000"/>
              </a:lnSpc>
              <a:defRPr/>
            </a:pPr>
            <a:r>
              <a:rPr lang="zh-CN" altLang="en-US" sz="2400" b="1"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师生参与共计</a:t>
            </a:r>
            <a:r>
              <a:rPr lang="zh-CN" altLang="en-US" sz="2400" b="1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2632</a:t>
            </a:r>
            <a:r>
              <a:rPr lang="zh-CN" altLang="en-US" sz="2400" b="1"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人，获得奖项</a:t>
            </a:r>
            <a:r>
              <a:rPr lang="zh-CN" altLang="en-US" sz="2400" b="1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226</a:t>
            </a:r>
            <a:r>
              <a:rPr lang="zh-CN" altLang="en-US" sz="2400" b="1"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人。</a:t>
            </a:r>
            <a:endParaRPr lang="zh-CN" altLang="en-US" sz="1600" b="1" spc="150"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3" animBg="1"/>
      <p:bldP spid="4" grpId="4" animBg="1"/>
      <p:bldP spid="4" grpId="5" animBg="1"/>
      <p:bldP spid="4" grpId="6" animBg="1"/>
      <p:bldP spid="4" grpId="7" animBg="1"/>
      <p:bldP spid="5" grpId="0"/>
      <p:bldP spid="11" grpId="0"/>
      <p:bldP spid="5" grpId="1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10" y="-21590"/>
            <a:ext cx="5720080" cy="255016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>
              <a:cs typeface="+mn-ea"/>
              <a:sym typeface="+mn-lt"/>
            </a:endParaRPr>
          </a:p>
        </p:txBody>
      </p:sp>
      <p:sp>
        <p:nvSpPr>
          <p:cNvPr id="52" name="5 Elipse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 rot="16200000">
            <a:off x="2004755" y="4076823"/>
            <a:ext cx="891592" cy="1746907"/>
          </a:xfrm>
          <a:custGeom>
            <a:avLst/>
            <a:gdLst/>
            <a:ahLst/>
            <a:cxnLst/>
            <a:rect l="l" t="t" r="r" b="b"/>
            <a:pathLst>
              <a:path w="4320000" h="8464235">
                <a:moveTo>
                  <a:pt x="2160000" y="0"/>
                </a:moveTo>
                <a:cubicBezTo>
                  <a:pt x="2756534" y="0"/>
                  <a:pt x="3240120" y="483586"/>
                  <a:pt x="3240120" y="1080120"/>
                </a:cubicBezTo>
                <a:cubicBezTo>
                  <a:pt x="3240120" y="1400727"/>
                  <a:pt x="3100435" y="1688709"/>
                  <a:pt x="2877814" y="1885639"/>
                </a:cubicBezTo>
                <a:cubicBezTo>
                  <a:pt x="2630105" y="2201090"/>
                  <a:pt x="2489205" y="2572923"/>
                  <a:pt x="2489205" y="2970338"/>
                </a:cubicBezTo>
                <a:cubicBezTo>
                  <a:pt x="2489205" y="3549579"/>
                  <a:pt x="2788530" y="4074474"/>
                  <a:pt x="3273893" y="4456155"/>
                </a:cubicBezTo>
                <a:cubicBezTo>
                  <a:pt x="3901360" y="4832231"/>
                  <a:pt x="4320000" y="5519344"/>
                  <a:pt x="4320000" y="6304235"/>
                </a:cubicBezTo>
                <a:cubicBezTo>
                  <a:pt x="4320000" y="7497170"/>
                  <a:pt x="3352935" y="8464235"/>
                  <a:pt x="2160000" y="8464235"/>
                </a:cubicBezTo>
                <a:cubicBezTo>
                  <a:pt x="967065" y="8464235"/>
                  <a:pt x="0" y="7497170"/>
                  <a:pt x="0" y="6304235"/>
                </a:cubicBezTo>
                <a:cubicBezTo>
                  <a:pt x="0" y="5554456"/>
                  <a:pt x="382022" y="4893904"/>
                  <a:pt x="962335" y="4507047"/>
                </a:cubicBezTo>
                <a:cubicBezTo>
                  <a:pt x="1492089" y="4125066"/>
                  <a:pt x="1821035" y="3577564"/>
                  <a:pt x="1821035" y="2970338"/>
                </a:cubicBezTo>
                <a:cubicBezTo>
                  <a:pt x="1821035" y="2562805"/>
                  <a:pt x="1672869" y="2182172"/>
                  <a:pt x="1414636" y="1860600"/>
                </a:cubicBezTo>
                <a:cubicBezTo>
                  <a:pt x="1208131" y="1664577"/>
                  <a:pt x="1079880" y="1387326"/>
                  <a:pt x="1079880" y="1080120"/>
                </a:cubicBezTo>
                <a:cubicBezTo>
                  <a:pt x="1079880" y="483586"/>
                  <a:pt x="1563466" y="0"/>
                  <a:pt x="2160000" y="0"/>
                </a:cubicBezTo>
                <a:close/>
              </a:path>
            </a:pathLst>
          </a:custGeom>
          <a:solidFill>
            <a:srgbClr val="F17900"/>
          </a:solidFill>
          <a:ln w="19050">
            <a:noFill/>
          </a:ln>
          <a:effectLst>
            <a:outerShdw blurRad="381000" dist="76200" dir="5400000" algn="t" rotWithShape="0">
              <a:prstClr val="black">
                <a:alpha val="28000"/>
              </a:prstClr>
            </a:outerShdw>
          </a:effectLst>
        </p:spPr>
        <p:txBody>
          <a:bodyPr lIns="0" tIns="0" rIns="0" bIns="0" rtlCol="0" anchor="ctr"/>
          <a:p>
            <a:pPr algn="ctr">
              <a:lnSpc>
                <a:spcPct val="120000"/>
              </a:lnSpc>
            </a:pPr>
            <a:endParaRPr lang="es-SV" sz="42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7" name="62 Elipse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3375255">
            <a:off x="1614914" y="4769152"/>
            <a:ext cx="362249" cy="362249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txBody>
          <a:bodyPr lIns="0" tIns="0" rIns="0" bIns="0" rtlCol="0" anchor="ctr"/>
          <a:p>
            <a:pPr algn="ctr">
              <a:lnSpc>
                <a:spcPct val="120000"/>
              </a:lnSpc>
            </a:pPr>
            <a:r>
              <a:rPr lang="es-MX" sz="1595" dirty="0">
                <a:noFill/>
                <a:latin typeface="Arial" panose="020B0604020202020204" pitchFamily="34" charset="0"/>
                <a:ea typeface="微软雅黑" panose="020B0503020204020204" pitchFamily="34" charset="-122"/>
                <a:cs typeface="Open Sans Extrabold" panose="020B0906030804020204" pitchFamily="34" charset="0"/>
              </a:rPr>
              <a:t>01</a:t>
            </a:r>
            <a:endParaRPr lang="es-MX" sz="1595" dirty="0">
              <a:noFill/>
              <a:latin typeface="Arial" panose="020B0604020202020204" pitchFamily="34" charset="0"/>
              <a:ea typeface="微软雅黑" panose="020B0503020204020204" pitchFamily="34" charset="-122"/>
              <a:cs typeface="Open Sans Extrabold" panose="020B0906030804020204" pitchFamily="34" charset="0"/>
            </a:endParaRPr>
          </a:p>
        </p:txBody>
      </p:sp>
      <p:sp>
        <p:nvSpPr>
          <p:cNvPr id="61" name="5 Elipse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 rot="5400000">
            <a:off x="2878209" y="4068683"/>
            <a:ext cx="891592" cy="1746907"/>
          </a:xfrm>
          <a:custGeom>
            <a:avLst/>
            <a:gdLst/>
            <a:ahLst/>
            <a:cxnLst/>
            <a:rect l="l" t="t" r="r" b="b"/>
            <a:pathLst>
              <a:path w="4320000" h="8464235">
                <a:moveTo>
                  <a:pt x="2160000" y="0"/>
                </a:moveTo>
                <a:cubicBezTo>
                  <a:pt x="2756534" y="0"/>
                  <a:pt x="3240120" y="483586"/>
                  <a:pt x="3240120" y="1080120"/>
                </a:cubicBezTo>
                <a:cubicBezTo>
                  <a:pt x="3240120" y="1400727"/>
                  <a:pt x="3100435" y="1688709"/>
                  <a:pt x="2877814" y="1885639"/>
                </a:cubicBezTo>
                <a:cubicBezTo>
                  <a:pt x="2630105" y="2201090"/>
                  <a:pt x="2489205" y="2572923"/>
                  <a:pt x="2489205" y="2970338"/>
                </a:cubicBezTo>
                <a:cubicBezTo>
                  <a:pt x="2489205" y="3549579"/>
                  <a:pt x="2788530" y="4074474"/>
                  <a:pt x="3273893" y="4456155"/>
                </a:cubicBezTo>
                <a:cubicBezTo>
                  <a:pt x="3901360" y="4832231"/>
                  <a:pt x="4320000" y="5519344"/>
                  <a:pt x="4320000" y="6304235"/>
                </a:cubicBezTo>
                <a:cubicBezTo>
                  <a:pt x="4320000" y="7497170"/>
                  <a:pt x="3352935" y="8464235"/>
                  <a:pt x="2160000" y="8464235"/>
                </a:cubicBezTo>
                <a:cubicBezTo>
                  <a:pt x="967065" y="8464235"/>
                  <a:pt x="0" y="7497170"/>
                  <a:pt x="0" y="6304235"/>
                </a:cubicBezTo>
                <a:cubicBezTo>
                  <a:pt x="0" y="5554456"/>
                  <a:pt x="382022" y="4893904"/>
                  <a:pt x="962335" y="4507047"/>
                </a:cubicBezTo>
                <a:cubicBezTo>
                  <a:pt x="1492089" y="4125066"/>
                  <a:pt x="1821035" y="3577564"/>
                  <a:pt x="1821035" y="2970338"/>
                </a:cubicBezTo>
                <a:cubicBezTo>
                  <a:pt x="1821035" y="2562805"/>
                  <a:pt x="1672869" y="2182172"/>
                  <a:pt x="1414636" y="1860600"/>
                </a:cubicBezTo>
                <a:cubicBezTo>
                  <a:pt x="1208131" y="1664577"/>
                  <a:pt x="1079880" y="1387326"/>
                  <a:pt x="1079880" y="1080120"/>
                </a:cubicBezTo>
                <a:cubicBezTo>
                  <a:pt x="1079880" y="483586"/>
                  <a:pt x="1563466" y="0"/>
                  <a:pt x="2160000" y="0"/>
                </a:cubicBezTo>
                <a:close/>
              </a:path>
            </a:pathLst>
          </a:custGeom>
          <a:solidFill>
            <a:srgbClr val="F0393C"/>
          </a:solidFill>
          <a:ln w="19050">
            <a:noFill/>
          </a:ln>
          <a:effectLst>
            <a:outerShdw blurRad="381000" dist="76200" dir="5400000" algn="t" rotWithShape="0">
              <a:prstClr val="black">
                <a:alpha val="28000"/>
              </a:prstClr>
            </a:outerShdw>
          </a:effectLst>
        </p:spPr>
        <p:txBody>
          <a:bodyPr lIns="0" tIns="0" rIns="0" bIns="0" rtlCol="0" anchor="ctr"/>
          <a:p>
            <a:pPr algn="ctr">
              <a:lnSpc>
                <a:spcPct val="120000"/>
              </a:lnSpc>
            </a:pPr>
            <a:endParaRPr lang="es-SV" sz="42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2" name="62 Elipse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3797392" y="4761012"/>
            <a:ext cx="362249" cy="362249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txBody>
          <a:bodyPr lIns="0" tIns="0" rIns="0" bIns="0" rtlCol="0" anchor="ctr"/>
          <a:p>
            <a:pPr algn="ctr">
              <a:lnSpc>
                <a:spcPct val="120000"/>
              </a:lnSpc>
            </a:pPr>
            <a:r>
              <a:rPr lang="es-MX" sz="1595" dirty="0">
                <a:noFill/>
                <a:latin typeface="Arial" panose="020B0604020202020204" pitchFamily="34" charset="0"/>
                <a:ea typeface="微软雅黑" panose="020B0503020204020204" pitchFamily="34" charset="-122"/>
                <a:cs typeface="Open Sans Extrabold" panose="020B0906030804020204" pitchFamily="34" charset="0"/>
              </a:rPr>
              <a:t>02</a:t>
            </a:r>
            <a:endParaRPr lang="es-MX" sz="1595" dirty="0">
              <a:noFill/>
              <a:latin typeface="Arial" panose="020B0604020202020204" pitchFamily="34" charset="0"/>
              <a:ea typeface="微软雅黑" panose="020B0503020204020204" pitchFamily="34" charset="-122"/>
              <a:cs typeface="Open Sans Extrabold" panose="020B0906030804020204" pitchFamily="34" charset="0"/>
            </a:endParaRPr>
          </a:p>
        </p:txBody>
      </p:sp>
      <p:sp>
        <p:nvSpPr>
          <p:cNvPr id="64" name="5 Elipse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 flipV="1">
            <a:off x="2432413" y="4496341"/>
            <a:ext cx="891592" cy="1746907"/>
          </a:xfrm>
          <a:custGeom>
            <a:avLst/>
            <a:gdLst/>
            <a:ahLst/>
            <a:cxnLst/>
            <a:rect l="l" t="t" r="r" b="b"/>
            <a:pathLst>
              <a:path w="4320000" h="8464235">
                <a:moveTo>
                  <a:pt x="2160000" y="0"/>
                </a:moveTo>
                <a:cubicBezTo>
                  <a:pt x="2756534" y="0"/>
                  <a:pt x="3240120" y="483586"/>
                  <a:pt x="3240120" y="1080120"/>
                </a:cubicBezTo>
                <a:cubicBezTo>
                  <a:pt x="3240120" y="1400727"/>
                  <a:pt x="3100435" y="1688709"/>
                  <a:pt x="2877814" y="1885639"/>
                </a:cubicBezTo>
                <a:cubicBezTo>
                  <a:pt x="2630105" y="2201090"/>
                  <a:pt x="2489205" y="2572923"/>
                  <a:pt x="2489205" y="2970338"/>
                </a:cubicBezTo>
                <a:cubicBezTo>
                  <a:pt x="2489205" y="3549579"/>
                  <a:pt x="2788530" y="4074474"/>
                  <a:pt x="3273893" y="4456155"/>
                </a:cubicBezTo>
                <a:cubicBezTo>
                  <a:pt x="3901360" y="4832231"/>
                  <a:pt x="4320000" y="5519344"/>
                  <a:pt x="4320000" y="6304235"/>
                </a:cubicBezTo>
                <a:cubicBezTo>
                  <a:pt x="4320000" y="7497170"/>
                  <a:pt x="3352935" y="8464235"/>
                  <a:pt x="2160000" y="8464235"/>
                </a:cubicBezTo>
                <a:cubicBezTo>
                  <a:pt x="967065" y="8464235"/>
                  <a:pt x="0" y="7497170"/>
                  <a:pt x="0" y="6304235"/>
                </a:cubicBezTo>
                <a:cubicBezTo>
                  <a:pt x="0" y="5554456"/>
                  <a:pt x="382022" y="4893904"/>
                  <a:pt x="962335" y="4507047"/>
                </a:cubicBezTo>
                <a:cubicBezTo>
                  <a:pt x="1492089" y="4125066"/>
                  <a:pt x="1821035" y="3577564"/>
                  <a:pt x="1821035" y="2970338"/>
                </a:cubicBezTo>
                <a:cubicBezTo>
                  <a:pt x="1821035" y="2562805"/>
                  <a:pt x="1672869" y="2182172"/>
                  <a:pt x="1414636" y="1860600"/>
                </a:cubicBezTo>
                <a:cubicBezTo>
                  <a:pt x="1208131" y="1664577"/>
                  <a:pt x="1079880" y="1387326"/>
                  <a:pt x="1079880" y="1080120"/>
                </a:cubicBezTo>
                <a:cubicBezTo>
                  <a:pt x="1079880" y="483586"/>
                  <a:pt x="1563466" y="0"/>
                  <a:pt x="2160000" y="0"/>
                </a:cubicBezTo>
                <a:close/>
              </a:path>
            </a:pathLst>
          </a:custGeom>
          <a:solidFill>
            <a:srgbClr val="7541F0"/>
          </a:solidFill>
          <a:ln w="19050">
            <a:noFill/>
          </a:ln>
          <a:effectLst>
            <a:outerShdw blurRad="381000" dist="76200" dir="5400000" algn="t" rotWithShape="0">
              <a:prstClr val="black">
                <a:alpha val="28000"/>
              </a:prstClr>
            </a:outerShdw>
          </a:effectLst>
        </p:spPr>
        <p:txBody>
          <a:bodyPr lIns="0" tIns="0" rIns="0" bIns="0" rtlCol="0" anchor="ctr"/>
          <a:p>
            <a:pPr algn="ctr">
              <a:lnSpc>
                <a:spcPct val="120000"/>
              </a:lnSpc>
            </a:pPr>
            <a:endParaRPr lang="es-SV" sz="42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5" name="62 Elipse"/>
          <p:cNvSpPr>
            <a:spLocks noChangeAspect="1"/>
          </p:cNvSpPr>
          <p:nvPr>
            <p:custDataLst>
              <p:tags r:id="rId7"/>
            </p:custDataLst>
          </p:nvPr>
        </p:nvSpPr>
        <p:spPr>
          <a:xfrm rot="13624745" flipV="1">
            <a:off x="2697084" y="5843181"/>
            <a:ext cx="362249" cy="362249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txBody>
          <a:bodyPr lIns="0" tIns="0" rIns="0" bIns="0" rtlCol="0" anchor="ctr"/>
          <a:p>
            <a:pPr algn="ctr">
              <a:lnSpc>
                <a:spcPct val="120000"/>
              </a:lnSpc>
            </a:pPr>
            <a:r>
              <a:rPr lang="es-MX" sz="1595" dirty="0">
                <a:noFill/>
                <a:latin typeface="Arial" panose="020B0604020202020204" pitchFamily="34" charset="0"/>
                <a:ea typeface="微软雅黑" panose="020B0503020204020204" pitchFamily="34" charset="-122"/>
                <a:cs typeface="Open Sans Extrabold" panose="020B0906030804020204" pitchFamily="34" charset="0"/>
              </a:rPr>
              <a:t>03</a:t>
            </a:r>
            <a:endParaRPr lang="es-MX" sz="1595" dirty="0">
              <a:noFill/>
              <a:latin typeface="Arial" panose="020B0604020202020204" pitchFamily="34" charset="0"/>
              <a:ea typeface="微软雅黑" panose="020B0503020204020204" pitchFamily="34" charset="-122"/>
              <a:cs typeface="Open Sans Extrabold" panose="020B0906030804020204" pitchFamily="34" charset="0"/>
            </a:endParaRPr>
          </a:p>
        </p:txBody>
      </p:sp>
      <p:sp>
        <p:nvSpPr>
          <p:cNvPr id="68" name="5 Elipse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 rot="10800000" flipV="1">
            <a:off x="2432412" y="3614747"/>
            <a:ext cx="891592" cy="1746907"/>
          </a:xfrm>
          <a:custGeom>
            <a:avLst/>
            <a:gdLst/>
            <a:ahLst/>
            <a:cxnLst/>
            <a:rect l="l" t="t" r="r" b="b"/>
            <a:pathLst>
              <a:path w="4320000" h="8464235">
                <a:moveTo>
                  <a:pt x="2160000" y="0"/>
                </a:moveTo>
                <a:cubicBezTo>
                  <a:pt x="2756534" y="0"/>
                  <a:pt x="3240120" y="483586"/>
                  <a:pt x="3240120" y="1080120"/>
                </a:cubicBezTo>
                <a:cubicBezTo>
                  <a:pt x="3240120" y="1400727"/>
                  <a:pt x="3100435" y="1688709"/>
                  <a:pt x="2877814" y="1885639"/>
                </a:cubicBezTo>
                <a:cubicBezTo>
                  <a:pt x="2630105" y="2201090"/>
                  <a:pt x="2489205" y="2572923"/>
                  <a:pt x="2489205" y="2970338"/>
                </a:cubicBezTo>
                <a:cubicBezTo>
                  <a:pt x="2489205" y="3549579"/>
                  <a:pt x="2788530" y="4074474"/>
                  <a:pt x="3273893" y="4456155"/>
                </a:cubicBezTo>
                <a:cubicBezTo>
                  <a:pt x="3901360" y="4832231"/>
                  <a:pt x="4320000" y="5519344"/>
                  <a:pt x="4320000" y="6304235"/>
                </a:cubicBezTo>
                <a:cubicBezTo>
                  <a:pt x="4320000" y="7497170"/>
                  <a:pt x="3352935" y="8464235"/>
                  <a:pt x="2160000" y="8464235"/>
                </a:cubicBezTo>
                <a:cubicBezTo>
                  <a:pt x="967065" y="8464235"/>
                  <a:pt x="0" y="7497170"/>
                  <a:pt x="0" y="6304235"/>
                </a:cubicBezTo>
                <a:cubicBezTo>
                  <a:pt x="0" y="5554456"/>
                  <a:pt x="382022" y="4893904"/>
                  <a:pt x="962335" y="4507047"/>
                </a:cubicBezTo>
                <a:cubicBezTo>
                  <a:pt x="1492089" y="4125066"/>
                  <a:pt x="1821035" y="3577564"/>
                  <a:pt x="1821035" y="2970338"/>
                </a:cubicBezTo>
                <a:cubicBezTo>
                  <a:pt x="1821035" y="2562805"/>
                  <a:pt x="1672869" y="2182172"/>
                  <a:pt x="1414636" y="1860600"/>
                </a:cubicBezTo>
                <a:cubicBezTo>
                  <a:pt x="1208131" y="1664577"/>
                  <a:pt x="1079880" y="1387326"/>
                  <a:pt x="1079880" y="1080120"/>
                </a:cubicBezTo>
                <a:cubicBezTo>
                  <a:pt x="1079880" y="483586"/>
                  <a:pt x="1563466" y="0"/>
                  <a:pt x="2160000" y="0"/>
                </a:cubicBezTo>
                <a:close/>
              </a:path>
            </a:pathLst>
          </a:custGeom>
          <a:solidFill>
            <a:srgbClr val="0397FF"/>
          </a:solidFill>
          <a:ln w="19050">
            <a:noFill/>
          </a:ln>
          <a:effectLst>
            <a:outerShdw blurRad="381000" dist="76200" dir="5400000" algn="t" rotWithShape="0">
              <a:prstClr val="black">
                <a:alpha val="28000"/>
              </a:prstClr>
            </a:outerShdw>
          </a:effectLst>
        </p:spPr>
        <p:txBody>
          <a:bodyPr lIns="0" tIns="0" rIns="0" bIns="0" rtlCol="0" anchor="ctr"/>
          <a:p>
            <a:pPr algn="ctr">
              <a:lnSpc>
                <a:spcPct val="120000"/>
              </a:lnSpc>
            </a:pPr>
            <a:endParaRPr lang="es-SV" sz="42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9" name="62 Elipse"/>
          <p:cNvSpPr>
            <a:spLocks noChangeAspect="1"/>
          </p:cNvSpPr>
          <p:nvPr>
            <p:custDataLst>
              <p:tags r:id="rId9"/>
            </p:custDataLst>
          </p:nvPr>
        </p:nvSpPr>
        <p:spPr>
          <a:xfrm rot="2824745" flipV="1">
            <a:off x="2697084" y="3652565"/>
            <a:ext cx="362249" cy="362249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txBody>
          <a:bodyPr lIns="0" tIns="0" rIns="0" bIns="0" rtlCol="0" anchor="ctr"/>
          <a:p>
            <a:pPr algn="ctr">
              <a:lnSpc>
                <a:spcPct val="120000"/>
              </a:lnSpc>
            </a:pPr>
            <a:r>
              <a:rPr lang="es-MX" sz="1595" dirty="0">
                <a:noFill/>
                <a:latin typeface="Arial" panose="020B0604020202020204" pitchFamily="34" charset="0"/>
                <a:ea typeface="微软雅黑" panose="020B0503020204020204" pitchFamily="34" charset="-122"/>
                <a:cs typeface="Open Sans Extrabold" panose="020B0906030804020204" pitchFamily="34" charset="0"/>
              </a:rPr>
              <a:t>03</a:t>
            </a:r>
            <a:endParaRPr lang="es-MX" sz="1595" dirty="0">
              <a:noFill/>
              <a:latin typeface="Arial" panose="020B0604020202020204" pitchFamily="34" charset="0"/>
              <a:ea typeface="微软雅黑" panose="020B0503020204020204" pitchFamily="34" charset="-122"/>
              <a:cs typeface="Open Sans Extrabold" panose="020B0906030804020204" pitchFamily="34" charset="0"/>
            </a:endParaRPr>
          </a:p>
        </p:txBody>
      </p:sp>
      <p:sp>
        <p:nvSpPr>
          <p:cNvPr id="73" name="Freeform 26"/>
          <p:cNvSpPr/>
          <p:nvPr>
            <p:custDataLst>
              <p:tags r:id="rId10"/>
            </p:custDataLst>
          </p:nvPr>
        </p:nvSpPr>
        <p:spPr bwMode="auto">
          <a:xfrm>
            <a:off x="1669291" y="4858241"/>
            <a:ext cx="215358" cy="179669"/>
          </a:xfrm>
          <a:custGeom>
            <a:avLst/>
            <a:gdLst>
              <a:gd name="T0" fmla="*/ 128 w 132"/>
              <a:gd name="T1" fmla="*/ 71 h 110"/>
              <a:gd name="T2" fmla="*/ 108 w 132"/>
              <a:gd name="T3" fmla="*/ 26 h 110"/>
              <a:gd name="T4" fmla="*/ 105 w 132"/>
              <a:gd name="T5" fmla="*/ 23 h 110"/>
              <a:gd name="T6" fmla="*/ 87 w 132"/>
              <a:gd name="T7" fmla="*/ 20 h 110"/>
              <a:gd name="T8" fmla="*/ 86 w 132"/>
              <a:gd name="T9" fmla="*/ 21 h 110"/>
              <a:gd name="T10" fmla="*/ 77 w 132"/>
              <a:gd name="T11" fmla="*/ 18 h 110"/>
              <a:gd name="T12" fmla="*/ 70 w 132"/>
              <a:gd name="T13" fmla="*/ 21 h 110"/>
              <a:gd name="T14" fmla="*/ 67 w 132"/>
              <a:gd name="T15" fmla="*/ 26 h 110"/>
              <a:gd name="T16" fmla="*/ 59 w 132"/>
              <a:gd name="T17" fmla="*/ 24 h 110"/>
              <a:gd name="T18" fmla="*/ 53 w 132"/>
              <a:gd name="T19" fmla="*/ 27 h 110"/>
              <a:gd name="T20" fmla="*/ 50 w 132"/>
              <a:gd name="T21" fmla="*/ 31 h 110"/>
              <a:gd name="T22" fmla="*/ 50 w 132"/>
              <a:gd name="T23" fmla="*/ 37 h 110"/>
              <a:gd name="T24" fmla="*/ 47 w 132"/>
              <a:gd name="T25" fmla="*/ 35 h 110"/>
              <a:gd name="T26" fmla="*/ 27 w 132"/>
              <a:gd name="T27" fmla="*/ 15 h 110"/>
              <a:gd name="T28" fmla="*/ 22 w 132"/>
              <a:gd name="T29" fmla="*/ 36 h 110"/>
              <a:gd name="T30" fmla="*/ 38 w 132"/>
              <a:gd name="T31" fmla="*/ 53 h 110"/>
              <a:gd name="T32" fmla="*/ 61 w 132"/>
              <a:gd name="T33" fmla="*/ 89 h 110"/>
              <a:gd name="T34" fmla="*/ 40 w 132"/>
              <a:gd name="T35" fmla="*/ 87 h 110"/>
              <a:gd name="T36" fmla="*/ 25 w 132"/>
              <a:gd name="T37" fmla="*/ 100 h 110"/>
              <a:gd name="T38" fmla="*/ 89 w 132"/>
              <a:gd name="T39" fmla="*/ 106 h 110"/>
              <a:gd name="T40" fmla="*/ 93 w 132"/>
              <a:gd name="T41" fmla="*/ 110 h 110"/>
              <a:gd name="T42" fmla="*/ 119 w 132"/>
              <a:gd name="T43" fmla="*/ 95 h 110"/>
              <a:gd name="T44" fmla="*/ 132 w 132"/>
              <a:gd name="T45" fmla="*/ 75 h 110"/>
              <a:gd name="T46" fmla="*/ 128 w 132"/>
              <a:gd name="T47" fmla="*/ 7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32" h="110">
                <a:moveTo>
                  <a:pt x="128" y="71"/>
                </a:moveTo>
                <a:cubicBezTo>
                  <a:pt x="119" y="58"/>
                  <a:pt x="128" y="62"/>
                  <a:pt x="108" y="26"/>
                </a:cubicBezTo>
                <a:cubicBezTo>
                  <a:pt x="106" y="24"/>
                  <a:pt x="106" y="23"/>
                  <a:pt x="105" y="23"/>
                </a:cubicBezTo>
                <a:cubicBezTo>
                  <a:pt x="98" y="16"/>
                  <a:pt x="92" y="15"/>
                  <a:pt x="87" y="20"/>
                </a:cubicBezTo>
                <a:cubicBezTo>
                  <a:pt x="87" y="21"/>
                  <a:pt x="87" y="21"/>
                  <a:pt x="86" y="21"/>
                </a:cubicBezTo>
                <a:cubicBezTo>
                  <a:pt x="83" y="19"/>
                  <a:pt x="80" y="18"/>
                  <a:pt x="77" y="18"/>
                </a:cubicBezTo>
                <a:cubicBezTo>
                  <a:pt x="75" y="18"/>
                  <a:pt x="72" y="19"/>
                  <a:pt x="70" y="21"/>
                </a:cubicBezTo>
                <a:cubicBezTo>
                  <a:pt x="69" y="22"/>
                  <a:pt x="68" y="24"/>
                  <a:pt x="67" y="26"/>
                </a:cubicBezTo>
                <a:cubicBezTo>
                  <a:pt x="64" y="24"/>
                  <a:pt x="62" y="24"/>
                  <a:pt x="59" y="24"/>
                </a:cubicBezTo>
                <a:cubicBezTo>
                  <a:pt x="57" y="24"/>
                  <a:pt x="55" y="25"/>
                  <a:pt x="53" y="27"/>
                </a:cubicBezTo>
                <a:cubicBezTo>
                  <a:pt x="52" y="28"/>
                  <a:pt x="51" y="30"/>
                  <a:pt x="50" y="31"/>
                </a:cubicBezTo>
                <a:cubicBezTo>
                  <a:pt x="50" y="33"/>
                  <a:pt x="50" y="35"/>
                  <a:pt x="50" y="37"/>
                </a:cubicBez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1" y="30"/>
                  <a:pt x="27" y="15"/>
                </a:cubicBezTo>
                <a:cubicBezTo>
                  <a:pt x="14" y="0"/>
                  <a:pt x="0" y="12"/>
                  <a:pt x="22" y="36"/>
                </a:cubicBezTo>
                <a:cubicBezTo>
                  <a:pt x="44" y="59"/>
                  <a:pt x="38" y="53"/>
                  <a:pt x="38" y="53"/>
                </a:cubicBezTo>
                <a:cubicBezTo>
                  <a:pt x="38" y="53"/>
                  <a:pt x="66" y="83"/>
                  <a:pt x="61" y="89"/>
                </a:cubicBezTo>
                <a:cubicBezTo>
                  <a:pt x="59" y="93"/>
                  <a:pt x="50" y="88"/>
                  <a:pt x="40" y="87"/>
                </a:cubicBezTo>
                <a:cubicBezTo>
                  <a:pt x="29" y="86"/>
                  <a:pt x="17" y="92"/>
                  <a:pt x="25" y="100"/>
                </a:cubicBezTo>
                <a:cubicBezTo>
                  <a:pt x="34" y="107"/>
                  <a:pt x="83" y="105"/>
                  <a:pt x="89" y="106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102" y="107"/>
                  <a:pt x="112" y="102"/>
                  <a:pt x="119" y="95"/>
                </a:cubicBezTo>
                <a:cubicBezTo>
                  <a:pt x="124" y="90"/>
                  <a:pt x="129" y="83"/>
                  <a:pt x="132" y="75"/>
                </a:cubicBezTo>
                <a:cubicBezTo>
                  <a:pt x="132" y="75"/>
                  <a:pt x="130" y="74"/>
                  <a:pt x="128" y="71"/>
                </a:cubicBezTo>
                <a:close/>
              </a:path>
            </a:pathLst>
          </a:custGeom>
          <a:solidFill>
            <a:srgbClr val="F17900"/>
          </a:solidFill>
          <a:ln>
            <a:noFill/>
          </a:ln>
        </p:spPr>
        <p:txBody>
          <a:bodyPr vert="horz" wrap="square" lIns="42900" tIns="21450" rIns="42900" bIns="21450" numCol="1" anchor="t" anchorCtr="0" compatLnSpc="1"/>
          <a:p>
            <a:pPr algn="ctr">
              <a:lnSpc>
                <a:spcPct val="120000"/>
              </a:lnSpc>
            </a:pPr>
            <a:endParaRPr lang="en-US" sz="845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5" name="Freeform 28"/>
          <p:cNvSpPr/>
          <p:nvPr>
            <p:custDataLst>
              <p:tags r:id="rId11"/>
            </p:custDataLst>
          </p:nvPr>
        </p:nvSpPr>
        <p:spPr bwMode="auto">
          <a:xfrm>
            <a:off x="2770283" y="5937598"/>
            <a:ext cx="221510" cy="217817"/>
          </a:xfrm>
          <a:custGeom>
            <a:avLst/>
            <a:gdLst>
              <a:gd name="T0" fmla="*/ 16 w 136"/>
              <a:gd name="T1" fmla="*/ 57 h 134"/>
              <a:gd name="T2" fmla="*/ 0 w 136"/>
              <a:gd name="T3" fmla="*/ 72 h 134"/>
              <a:gd name="T4" fmla="*/ 25 w 136"/>
              <a:gd name="T5" fmla="*/ 92 h 134"/>
              <a:gd name="T6" fmla="*/ 37 w 136"/>
              <a:gd name="T7" fmla="*/ 78 h 134"/>
              <a:gd name="T8" fmla="*/ 55 w 136"/>
              <a:gd name="T9" fmla="*/ 80 h 134"/>
              <a:gd name="T10" fmla="*/ 42 w 136"/>
              <a:gd name="T11" fmla="*/ 95 h 134"/>
              <a:gd name="T12" fmla="*/ 44 w 136"/>
              <a:gd name="T13" fmla="*/ 115 h 134"/>
              <a:gd name="T14" fmla="*/ 65 w 136"/>
              <a:gd name="T15" fmla="*/ 134 h 134"/>
              <a:gd name="T16" fmla="*/ 92 w 136"/>
              <a:gd name="T17" fmla="*/ 98 h 134"/>
              <a:gd name="T18" fmla="*/ 79 w 136"/>
              <a:gd name="T19" fmla="*/ 92 h 134"/>
              <a:gd name="T20" fmla="*/ 80 w 136"/>
              <a:gd name="T21" fmla="*/ 78 h 134"/>
              <a:gd name="T22" fmla="*/ 96 w 136"/>
              <a:gd name="T23" fmla="*/ 76 h 134"/>
              <a:gd name="T24" fmla="*/ 107 w 136"/>
              <a:gd name="T25" fmla="*/ 90 h 134"/>
              <a:gd name="T26" fmla="*/ 136 w 136"/>
              <a:gd name="T27" fmla="*/ 62 h 134"/>
              <a:gd name="T28" fmla="*/ 103 w 136"/>
              <a:gd name="T29" fmla="*/ 40 h 134"/>
              <a:gd name="T30" fmla="*/ 90 w 136"/>
              <a:gd name="T31" fmla="*/ 54 h 134"/>
              <a:gd name="T32" fmla="*/ 75 w 136"/>
              <a:gd name="T33" fmla="*/ 40 h 134"/>
              <a:gd name="T34" fmla="*/ 93 w 136"/>
              <a:gd name="T35" fmla="*/ 27 h 134"/>
              <a:gd name="T36" fmla="*/ 71 w 136"/>
              <a:gd name="T37" fmla="*/ 0 h 134"/>
              <a:gd name="T38" fmla="*/ 37 w 136"/>
              <a:gd name="T39" fmla="*/ 28 h 134"/>
              <a:gd name="T40" fmla="*/ 30 w 136"/>
              <a:gd name="T41" fmla="*/ 16 h 134"/>
              <a:gd name="T42" fmla="*/ 12 w 136"/>
              <a:gd name="T43" fmla="*/ 15 h 134"/>
              <a:gd name="T44" fmla="*/ 19 w 136"/>
              <a:gd name="T45" fmla="*/ 32 h 134"/>
              <a:gd name="T46" fmla="*/ 16 w 136"/>
              <a:gd name="T47" fmla="*/ 57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36" h="134">
                <a:moveTo>
                  <a:pt x="16" y="57"/>
                </a:moveTo>
                <a:cubicBezTo>
                  <a:pt x="6" y="64"/>
                  <a:pt x="0" y="72"/>
                  <a:pt x="0" y="72"/>
                </a:cubicBezTo>
                <a:cubicBezTo>
                  <a:pt x="0" y="72"/>
                  <a:pt x="16" y="94"/>
                  <a:pt x="25" y="92"/>
                </a:cubicBezTo>
                <a:cubicBezTo>
                  <a:pt x="33" y="90"/>
                  <a:pt x="33" y="85"/>
                  <a:pt x="37" y="78"/>
                </a:cubicBezTo>
                <a:cubicBezTo>
                  <a:pt x="40" y="70"/>
                  <a:pt x="54" y="72"/>
                  <a:pt x="55" y="80"/>
                </a:cubicBezTo>
                <a:cubicBezTo>
                  <a:pt x="55" y="87"/>
                  <a:pt x="53" y="94"/>
                  <a:pt x="42" y="95"/>
                </a:cubicBezTo>
                <a:cubicBezTo>
                  <a:pt x="32" y="96"/>
                  <a:pt x="31" y="108"/>
                  <a:pt x="44" y="115"/>
                </a:cubicBezTo>
                <a:cubicBezTo>
                  <a:pt x="56" y="122"/>
                  <a:pt x="56" y="127"/>
                  <a:pt x="65" y="134"/>
                </a:cubicBezTo>
                <a:cubicBezTo>
                  <a:pt x="74" y="124"/>
                  <a:pt x="98" y="105"/>
                  <a:pt x="92" y="98"/>
                </a:cubicBezTo>
                <a:cubicBezTo>
                  <a:pt x="86" y="95"/>
                  <a:pt x="85" y="99"/>
                  <a:pt x="79" y="92"/>
                </a:cubicBezTo>
                <a:cubicBezTo>
                  <a:pt x="73" y="86"/>
                  <a:pt x="78" y="80"/>
                  <a:pt x="80" y="78"/>
                </a:cubicBezTo>
                <a:cubicBezTo>
                  <a:pt x="82" y="75"/>
                  <a:pt x="90" y="70"/>
                  <a:pt x="96" y="76"/>
                </a:cubicBezTo>
                <a:cubicBezTo>
                  <a:pt x="102" y="82"/>
                  <a:pt x="96" y="89"/>
                  <a:pt x="107" y="90"/>
                </a:cubicBezTo>
                <a:cubicBezTo>
                  <a:pt x="118" y="91"/>
                  <a:pt x="127" y="71"/>
                  <a:pt x="136" y="62"/>
                </a:cubicBezTo>
                <a:cubicBezTo>
                  <a:pt x="123" y="49"/>
                  <a:pt x="114" y="34"/>
                  <a:pt x="103" y="40"/>
                </a:cubicBezTo>
                <a:cubicBezTo>
                  <a:pt x="91" y="46"/>
                  <a:pt x="98" y="45"/>
                  <a:pt x="90" y="54"/>
                </a:cubicBezTo>
                <a:cubicBezTo>
                  <a:pt x="81" y="62"/>
                  <a:pt x="67" y="48"/>
                  <a:pt x="75" y="40"/>
                </a:cubicBezTo>
                <a:cubicBezTo>
                  <a:pt x="83" y="32"/>
                  <a:pt x="85" y="36"/>
                  <a:pt x="93" y="27"/>
                </a:cubicBezTo>
                <a:cubicBezTo>
                  <a:pt x="101" y="18"/>
                  <a:pt x="83" y="12"/>
                  <a:pt x="71" y="0"/>
                </a:cubicBezTo>
                <a:cubicBezTo>
                  <a:pt x="60" y="15"/>
                  <a:pt x="45" y="29"/>
                  <a:pt x="37" y="28"/>
                </a:cubicBezTo>
                <a:cubicBezTo>
                  <a:pt x="30" y="26"/>
                  <a:pt x="30" y="22"/>
                  <a:pt x="30" y="16"/>
                </a:cubicBezTo>
                <a:cubicBezTo>
                  <a:pt x="30" y="11"/>
                  <a:pt x="18" y="8"/>
                  <a:pt x="12" y="15"/>
                </a:cubicBezTo>
                <a:cubicBezTo>
                  <a:pt x="6" y="23"/>
                  <a:pt x="11" y="30"/>
                  <a:pt x="19" y="32"/>
                </a:cubicBezTo>
                <a:cubicBezTo>
                  <a:pt x="27" y="33"/>
                  <a:pt x="26" y="50"/>
                  <a:pt x="16" y="57"/>
                </a:cubicBezTo>
                <a:close/>
              </a:path>
            </a:pathLst>
          </a:custGeom>
          <a:solidFill>
            <a:srgbClr val="7541F0"/>
          </a:solidFill>
          <a:ln>
            <a:noFill/>
          </a:ln>
        </p:spPr>
        <p:txBody>
          <a:bodyPr vert="horz" wrap="square" lIns="42900" tIns="21450" rIns="42900" bIns="21450" numCol="1" anchor="t" anchorCtr="0" compatLnSpc="1"/>
          <a:p>
            <a:pPr>
              <a:lnSpc>
                <a:spcPct val="120000"/>
              </a:lnSpc>
            </a:pPr>
            <a:endParaRPr lang="en-US" sz="845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8" name="Freeform 25"/>
          <p:cNvSpPr/>
          <p:nvPr>
            <p:custDataLst>
              <p:tags r:id="rId12"/>
            </p:custDataLst>
          </p:nvPr>
        </p:nvSpPr>
        <p:spPr bwMode="auto">
          <a:xfrm>
            <a:off x="2788988" y="3754482"/>
            <a:ext cx="178439" cy="177208"/>
          </a:xfrm>
          <a:custGeom>
            <a:avLst/>
            <a:gdLst>
              <a:gd name="T0" fmla="*/ 0 w 145"/>
              <a:gd name="T1" fmla="*/ 0 h 144"/>
              <a:gd name="T2" fmla="*/ 61 w 145"/>
              <a:gd name="T3" fmla="*/ 116 h 144"/>
              <a:gd name="T4" fmla="*/ 71 w 145"/>
              <a:gd name="T5" fmla="*/ 82 h 144"/>
              <a:gd name="T6" fmla="*/ 133 w 145"/>
              <a:gd name="T7" fmla="*/ 144 h 144"/>
              <a:gd name="T8" fmla="*/ 145 w 145"/>
              <a:gd name="T9" fmla="*/ 132 h 144"/>
              <a:gd name="T10" fmla="*/ 83 w 145"/>
              <a:gd name="T11" fmla="*/ 69 h 144"/>
              <a:gd name="T12" fmla="*/ 117 w 145"/>
              <a:gd name="T13" fmla="*/ 61 h 144"/>
              <a:gd name="T14" fmla="*/ 0 w 145"/>
              <a:gd name="T15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5" h="144">
                <a:moveTo>
                  <a:pt x="0" y="0"/>
                </a:moveTo>
                <a:lnTo>
                  <a:pt x="61" y="116"/>
                </a:lnTo>
                <a:lnTo>
                  <a:pt x="71" y="82"/>
                </a:lnTo>
                <a:lnTo>
                  <a:pt x="133" y="144"/>
                </a:lnTo>
                <a:lnTo>
                  <a:pt x="145" y="132"/>
                </a:lnTo>
                <a:lnTo>
                  <a:pt x="83" y="69"/>
                </a:lnTo>
                <a:lnTo>
                  <a:pt x="117" y="61"/>
                </a:lnTo>
                <a:lnTo>
                  <a:pt x="0" y="0"/>
                </a:lnTo>
                <a:close/>
              </a:path>
            </a:pathLst>
          </a:custGeom>
          <a:solidFill>
            <a:srgbClr val="0397FF"/>
          </a:solidFill>
          <a:ln>
            <a:noFill/>
          </a:ln>
        </p:spPr>
        <p:txBody>
          <a:bodyPr vert="horz" wrap="square" lIns="42900" tIns="21450" rIns="42900" bIns="21450" numCol="1" anchor="t" anchorCtr="0" compatLnSpc="1"/>
          <a:p>
            <a:pPr>
              <a:lnSpc>
                <a:spcPct val="120000"/>
              </a:lnSpc>
            </a:pPr>
            <a:endParaRPr lang="en-US" sz="845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9" name="Freeform 27"/>
          <p:cNvSpPr>
            <a:spLocks noEditPoints="1"/>
          </p:cNvSpPr>
          <p:nvPr>
            <p:custDataLst>
              <p:tags r:id="rId13"/>
            </p:custDataLst>
          </p:nvPr>
        </p:nvSpPr>
        <p:spPr bwMode="auto">
          <a:xfrm>
            <a:off x="3882758" y="4843941"/>
            <a:ext cx="211839" cy="214023"/>
          </a:xfrm>
          <a:custGeom>
            <a:avLst/>
            <a:gdLst>
              <a:gd name="T0" fmla="*/ 142 w 147"/>
              <a:gd name="T1" fmla="*/ 125 h 148"/>
              <a:gd name="T2" fmla="*/ 105 w 147"/>
              <a:gd name="T3" fmla="*/ 88 h 148"/>
              <a:gd name="T4" fmla="*/ 95 w 147"/>
              <a:gd name="T5" fmla="*/ 84 h 148"/>
              <a:gd name="T6" fmla="*/ 87 w 147"/>
              <a:gd name="T7" fmla="*/ 75 h 148"/>
              <a:gd name="T8" fmla="*/ 81 w 147"/>
              <a:gd name="T9" fmla="*/ 18 h 148"/>
              <a:gd name="T10" fmla="*/ 17 w 147"/>
              <a:gd name="T11" fmla="*/ 18 h 148"/>
              <a:gd name="T12" fmla="*/ 17 w 147"/>
              <a:gd name="T13" fmla="*/ 82 h 148"/>
              <a:gd name="T14" fmla="*/ 75 w 147"/>
              <a:gd name="T15" fmla="*/ 87 h 148"/>
              <a:gd name="T16" fmla="*/ 84 w 147"/>
              <a:gd name="T17" fmla="*/ 96 h 148"/>
              <a:gd name="T18" fmla="*/ 87 w 147"/>
              <a:gd name="T19" fmla="*/ 105 h 148"/>
              <a:gd name="T20" fmla="*/ 125 w 147"/>
              <a:gd name="T21" fmla="*/ 143 h 148"/>
              <a:gd name="T22" fmla="*/ 142 w 147"/>
              <a:gd name="T23" fmla="*/ 143 h 148"/>
              <a:gd name="T24" fmla="*/ 142 w 147"/>
              <a:gd name="T25" fmla="*/ 125 h 148"/>
              <a:gd name="T26" fmla="*/ 73 w 147"/>
              <a:gd name="T27" fmla="*/ 73 h 148"/>
              <a:gd name="T28" fmla="*/ 26 w 147"/>
              <a:gd name="T29" fmla="*/ 73 h 148"/>
              <a:gd name="T30" fmla="*/ 26 w 147"/>
              <a:gd name="T31" fmla="*/ 27 h 148"/>
              <a:gd name="T32" fmla="*/ 73 w 147"/>
              <a:gd name="T33" fmla="*/ 27 h 148"/>
              <a:gd name="T34" fmla="*/ 73 w 147"/>
              <a:gd name="T35" fmla="*/ 73 h 148"/>
              <a:gd name="T36" fmla="*/ 53 w 147"/>
              <a:gd name="T37" fmla="*/ 27 h 148"/>
              <a:gd name="T38" fmla="*/ 26 w 147"/>
              <a:gd name="T39" fmla="*/ 53 h 148"/>
              <a:gd name="T40" fmla="*/ 34 w 147"/>
              <a:gd name="T41" fmla="*/ 59 h 148"/>
              <a:gd name="T42" fmla="*/ 34 w 147"/>
              <a:gd name="T43" fmla="*/ 51 h 148"/>
              <a:gd name="T44" fmla="*/ 51 w 147"/>
              <a:gd name="T45" fmla="*/ 34 h 148"/>
              <a:gd name="T46" fmla="*/ 59 w 147"/>
              <a:gd name="T47" fmla="*/ 35 h 148"/>
              <a:gd name="T48" fmla="*/ 53 w 147"/>
              <a:gd name="T49" fmla="*/ 27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7" h="148">
                <a:moveTo>
                  <a:pt x="142" y="125"/>
                </a:moveTo>
                <a:cubicBezTo>
                  <a:pt x="105" y="88"/>
                  <a:pt x="105" y="88"/>
                  <a:pt x="105" y="88"/>
                </a:cubicBezTo>
                <a:cubicBezTo>
                  <a:pt x="102" y="85"/>
                  <a:pt x="99" y="84"/>
                  <a:pt x="95" y="84"/>
                </a:cubicBezTo>
                <a:cubicBezTo>
                  <a:pt x="87" y="75"/>
                  <a:pt x="87" y="75"/>
                  <a:pt x="87" y="75"/>
                </a:cubicBezTo>
                <a:cubicBezTo>
                  <a:pt x="99" y="58"/>
                  <a:pt x="97" y="33"/>
                  <a:pt x="81" y="18"/>
                </a:cubicBezTo>
                <a:cubicBezTo>
                  <a:pt x="64" y="0"/>
                  <a:pt x="35" y="0"/>
                  <a:pt x="17" y="18"/>
                </a:cubicBezTo>
                <a:cubicBezTo>
                  <a:pt x="0" y="35"/>
                  <a:pt x="0" y="64"/>
                  <a:pt x="17" y="82"/>
                </a:cubicBezTo>
                <a:cubicBezTo>
                  <a:pt x="33" y="97"/>
                  <a:pt x="57" y="99"/>
                  <a:pt x="75" y="87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99"/>
                  <a:pt x="85" y="102"/>
                  <a:pt x="87" y="105"/>
                </a:cubicBezTo>
                <a:cubicBezTo>
                  <a:pt x="125" y="143"/>
                  <a:pt x="125" y="143"/>
                  <a:pt x="125" y="143"/>
                </a:cubicBezTo>
                <a:cubicBezTo>
                  <a:pt x="130" y="148"/>
                  <a:pt x="138" y="148"/>
                  <a:pt x="142" y="143"/>
                </a:cubicBezTo>
                <a:cubicBezTo>
                  <a:pt x="147" y="138"/>
                  <a:pt x="147" y="130"/>
                  <a:pt x="142" y="125"/>
                </a:cubicBezTo>
                <a:close/>
                <a:moveTo>
                  <a:pt x="73" y="73"/>
                </a:moveTo>
                <a:cubicBezTo>
                  <a:pt x="60" y="86"/>
                  <a:pt x="39" y="86"/>
                  <a:pt x="26" y="73"/>
                </a:cubicBezTo>
                <a:cubicBezTo>
                  <a:pt x="13" y="60"/>
                  <a:pt x="13" y="39"/>
                  <a:pt x="26" y="27"/>
                </a:cubicBezTo>
                <a:cubicBezTo>
                  <a:pt x="39" y="14"/>
                  <a:pt x="60" y="14"/>
                  <a:pt x="73" y="27"/>
                </a:cubicBezTo>
                <a:cubicBezTo>
                  <a:pt x="86" y="39"/>
                  <a:pt x="86" y="60"/>
                  <a:pt x="73" y="73"/>
                </a:cubicBezTo>
                <a:close/>
                <a:moveTo>
                  <a:pt x="53" y="27"/>
                </a:moveTo>
                <a:cubicBezTo>
                  <a:pt x="39" y="24"/>
                  <a:pt x="23" y="39"/>
                  <a:pt x="26" y="53"/>
                </a:cubicBezTo>
                <a:cubicBezTo>
                  <a:pt x="28" y="59"/>
                  <a:pt x="33" y="61"/>
                  <a:pt x="34" y="59"/>
                </a:cubicBezTo>
                <a:cubicBezTo>
                  <a:pt x="36" y="57"/>
                  <a:pt x="34" y="54"/>
                  <a:pt x="34" y="51"/>
                </a:cubicBezTo>
                <a:cubicBezTo>
                  <a:pt x="32" y="42"/>
                  <a:pt x="42" y="32"/>
                  <a:pt x="51" y="34"/>
                </a:cubicBezTo>
                <a:cubicBezTo>
                  <a:pt x="54" y="35"/>
                  <a:pt x="57" y="36"/>
                  <a:pt x="59" y="35"/>
                </a:cubicBezTo>
                <a:cubicBezTo>
                  <a:pt x="61" y="33"/>
                  <a:pt x="58" y="28"/>
                  <a:pt x="53" y="27"/>
                </a:cubicBezTo>
                <a:close/>
              </a:path>
            </a:pathLst>
          </a:custGeom>
          <a:solidFill>
            <a:srgbClr val="F0393C"/>
          </a:solidFill>
          <a:ln>
            <a:noFill/>
          </a:ln>
        </p:spPr>
        <p:txBody>
          <a:bodyPr vert="horz" wrap="square" lIns="42900" tIns="21450" rIns="42900" bIns="21450" numCol="1" anchor="t" anchorCtr="0" compatLnSpc="1"/>
          <a:p>
            <a:pPr>
              <a:lnSpc>
                <a:spcPct val="120000"/>
              </a:lnSpc>
            </a:pPr>
            <a:endParaRPr lang="en-US" sz="845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3" name="文本框 82"/>
          <p:cNvSpPr txBox="1"/>
          <p:nvPr>
            <p:custDataLst>
              <p:tags r:id="rId14"/>
            </p:custDataLst>
          </p:nvPr>
        </p:nvSpPr>
        <p:spPr>
          <a:xfrm>
            <a:off x="3428365" y="3397885"/>
            <a:ext cx="2055495" cy="14458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>
              <a:lnSpc>
                <a:spcPct val="120000"/>
              </a:lnSpc>
            </a:pPr>
            <a:r>
              <a:rPr lang="zh-CN" altLang="en-US" sz="1600" b="1" dirty="0">
                <a:solidFill>
                  <a:srgbClr val="F0393C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微信公众号信息推送</a:t>
            </a:r>
            <a:r>
              <a:rPr lang="en-US" altLang="zh-CN" sz="1600" b="1" dirty="0">
                <a:solidFill>
                  <a:srgbClr val="F0393C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86</a:t>
            </a:r>
            <a:r>
              <a:rPr lang="zh-CN" altLang="en-US" sz="1600" b="1" dirty="0">
                <a:solidFill>
                  <a:srgbClr val="F0393C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篇次，图书馆主页读者园地栏目</a:t>
            </a:r>
            <a:r>
              <a:rPr lang="en-US" altLang="zh-CN" sz="1600" b="1" dirty="0">
                <a:solidFill>
                  <a:srgbClr val="F0393C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24</a:t>
            </a:r>
            <a:r>
              <a:rPr lang="zh-CN" altLang="en-US" sz="1600" b="1" dirty="0">
                <a:solidFill>
                  <a:srgbClr val="F0393C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篇，淡泊湖馆藏导读</a:t>
            </a:r>
            <a:r>
              <a:rPr lang="en-US" altLang="zh-CN" sz="1600" b="1" dirty="0">
                <a:solidFill>
                  <a:srgbClr val="F0393C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1600" b="1" dirty="0">
                <a:solidFill>
                  <a:srgbClr val="F0393C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篇。</a:t>
            </a:r>
            <a:endParaRPr lang="zh-CN" altLang="en-US" sz="1600" b="1" dirty="0">
              <a:solidFill>
                <a:srgbClr val="F0393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8" name="文本框 87"/>
          <p:cNvSpPr txBox="1"/>
          <p:nvPr>
            <p:custDataLst>
              <p:tags r:id="rId15"/>
            </p:custDataLst>
          </p:nvPr>
        </p:nvSpPr>
        <p:spPr>
          <a:xfrm>
            <a:off x="3324860" y="5494655"/>
            <a:ext cx="2395220" cy="1634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>
              <a:lnSpc>
                <a:spcPct val="120000"/>
              </a:lnSpc>
            </a:pPr>
            <a:r>
              <a:rPr lang="zh-CN" altLang="en-US" sz="1600" b="1">
                <a:solidFill>
                  <a:srgbClr val="7541F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成立宁静阅读工作室，阅读疗法以文献为媒介，将阅读作为保健及辅助治疗疾病的手段，指导他人通过对文献内容的学习和领悟，养护或恢复身心健康，从而有效提升人的身心健康水平。</a:t>
            </a:r>
            <a:endParaRPr lang="zh-CN" altLang="en-US" sz="1600" b="1">
              <a:solidFill>
                <a:srgbClr val="7541F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3" name="文本框 92"/>
          <p:cNvSpPr txBox="1"/>
          <p:nvPr>
            <p:custDataLst>
              <p:tags r:id="rId16"/>
            </p:custDataLst>
          </p:nvPr>
        </p:nvSpPr>
        <p:spPr>
          <a:xfrm>
            <a:off x="264160" y="5768340"/>
            <a:ext cx="2051685" cy="16643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>
              <a:lnSpc>
                <a:spcPct val="120000"/>
              </a:lnSpc>
            </a:pPr>
            <a:r>
              <a:rPr lang="zh-CN" altLang="en-US" sz="1600" b="1">
                <a:solidFill>
                  <a:srgbClr val="FF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二级学院资料室专人专管，方便师生文献资料借阅，优化借阅程序，节省借阅时间，提高服务效率。</a:t>
            </a:r>
            <a:endParaRPr lang="zh-CN" altLang="en-US" sz="1600" b="1">
              <a:solidFill>
                <a:srgbClr val="FFA3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8" name="文本框 97"/>
          <p:cNvSpPr txBox="1"/>
          <p:nvPr>
            <p:custDataLst>
              <p:tags r:id="rId17"/>
            </p:custDataLst>
          </p:nvPr>
        </p:nvSpPr>
        <p:spPr>
          <a:xfrm>
            <a:off x="264160" y="2885440"/>
            <a:ext cx="2052955" cy="1809115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p>
            <a:pPr algn="just">
              <a:lnSpc>
                <a:spcPct val="120000"/>
              </a:lnSpc>
            </a:pPr>
            <a:r>
              <a:rPr lang="zh-CN" altLang="en-US" sz="1600" b="1">
                <a:solidFill>
                  <a:srgbClr val="0397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校新闻网发表报道</a:t>
            </a:r>
            <a:r>
              <a:rPr lang="en-US" altLang="zh-CN" sz="1600" b="1">
                <a:solidFill>
                  <a:srgbClr val="0397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17</a:t>
            </a:r>
            <a:r>
              <a:rPr lang="zh-CN" altLang="en-US" sz="1600" b="1">
                <a:solidFill>
                  <a:srgbClr val="0397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篇，二级单位主页发表</a:t>
            </a:r>
            <a:r>
              <a:rPr lang="en-US" altLang="zh-CN" sz="1600" b="1">
                <a:solidFill>
                  <a:srgbClr val="0397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1600" b="1">
                <a:solidFill>
                  <a:srgbClr val="0397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篇，思政网、图书馆报发表</a:t>
            </a:r>
            <a:r>
              <a:rPr lang="en-US" altLang="zh-CN" sz="1600" b="1">
                <a:solidFill>
                  <a:srgbClr val="0397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6</a:t>
            </a:r>
            <a:r>
              <a:rPr lang="zh-CN" altLang="en-US" sz="1600" b="1">
                <a:solidFill>
                  <a:srgbClr val="0397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篇，图书馆主页新闻发表</a:t>
            </a:r>
            <a:r>
              <a:rPr lang="en-US" altLang="zh-CN" sz="1600" b="1">
                <a:solidFill>
                  <a:srgbClr val="0397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12</a:t>
            </a:r>
            <a:r>
              <a:rPr lang="zh-CN" altLang="en-US" sz="1600" b="1">
                <a:solidFill>
                  <a:srgbClr val="0397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篇。</a:t>
            </a:r>
            <a:endParaRPr lang="zh-CN" altLang="en-US" sz="1600" b="1">
              <a:solidFill>
                <a:srgbClr val="0397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3" animBg="1"/>
      <p:bldP spid="4" grpId="4" animBg="1"/>
      <p:bldP spid="4" grpId="5" animBg="1"/>
      <p:bldP spid="4" grpId="6" animBg="1"/>
      <p:bldP spid="4" grpId="7" animBg="1"/>
      <p:bldP spid="98" grpId="0"/>
      <p:bldP spid="98" grpId="1"/>
      <p:bldP spid="83" grpId="0"/>
      <p:bldP spid="83" grpId="1"/>
      <p:bldP spid="93" grpId="0"/>
      <p:bldP spid="93" grpId="1"/>
      <p:bldP spid="88" grpId="0"/>
      <p:bldP spid="88" grpId="1"/>
      <p:bldP spid="68" grpId="0" animBg="1"/>
      <p:bldP spid="52" grpId="0" animBg="1"/>
      <p:bldP spid="64" grpId="0" animBg="1"/>
      <p:bldP spid="61" grpId="0" animBg="1"/>
      <p:bldP spid="73" grpId="0" animBg="1"/>
      <p:bldP spid="79" grpId="0" animBg="1"/>
      <p:bldP spid="75" grpId="0" animBg="1"/>
      <p:bldP spid="78" grpId="0" animBg="1"/>
      <p:bldP spid="68" grpId="1" animBg="1"/>
      <p:bldP spid="52" grpId="1" animBg="1"/>
      <p:bldP spid="64" grpId="1" animBg="1"/>
      <p:bldP spid="61" grpId="1" animBg="1"/>
      <p:bldP spid="73" grpId="1" animBg="1"/>
      <p:bldP spid="79" grpId="1" animBg="1"/>
      <p:bldP spid="75" grpId="1" animBg="1"/>
      <p:bldP spid="7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68275" y="4956810"/>
            <a:ext cx="25393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sz="2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国学知识竞答比赛</a:t>
            </a:r>
            <a:endParaRPr lang="zh-CN" sz="20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968625" y="7379335"/>
            <a:ext cx="26142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sz="2000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宁静阅读工作室活动</a:t>
            </a:r>
            <a:endParaRPr lang="zh-CN" sz="2000" b="1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68910" y="7379335"/>
            <a:ext cx="27997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我和书的故事演讲比赛</a:t>
            </a:r>
            <a:endParaRPr lang="zh-CN" altLang="zh-CN" sz="20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023235" y="4957445"/>
            <a:ext cx="25596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研究生入馆参观活动</a:t>
            </a:r>
            <a:endParaRPr lang="zh-CN" altLang="en-US" sz="2000" b="1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006725" y="2827020"/>
            <a:ext cx="25768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9A0000"/>
                </a:solidFill>
                <a:latin typeface="+mn-ea"/>
                <a:ea typeface="+mn-ea"/>
              </a:rPr>
              <a:t>  </a:t>
            </a:r>
            <a:r>
              <a:rPr lang="zh-CN" altLang="en-US" sz="2000" b="1">
                <a:solidFill>
                  <a:srgbClr val="9A0000"/>
                </a:solidFill>
                <a:latin typeface="+mn-ea"/>
                <a:ea typeface="+mn-ea"/>
              </a:rPr>
              <a:t>新学期岗位培训会</a:t>
            </a:r>
            <a:endParaRPr lang="zh-CN" altLang="en-US" sz="2000" b="1">
              <a:solidFill>
                <a:srgbClr val="9A0000"/>
              </a:solidFill>
              <a:latin typeface="+mn-ea"/>
              <a:ea typeface="+mn-ea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504315" y="261620"/>
            <a:ext cx="2795270" cy="474345"/>
          </a:xfrm>
          <a:prstGeom prst="roundRect">
            <a:avLst>
              <a:gd name="adj" fmla="val 575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p>
            <a:r>
              <a:rPr lang="zh-CN" altLang="en-US" sz="2400">
                <a:solidFill>
                  <a:schemeClr val="bg2"/>
                </a:solidFill>
                <a:latin typeface="Bebas Neue Bold" panose="020B0606020202050201" pitchFamily="34" charset="0"/>
              </a:rPr>
              <a:t>全年活动丰富多彩</a:t>
            </a:r>
            <a:endParaRPr lang="zh-CN" altLang="en-US" sz="2400">
              <a:solidFill>
                <a:schemeClr val="bg2"/>
              </a:solidFill>
              <a:latin typeface="Bebas Neue Bold" panose="020B0606020202050201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5730" y="2830195"/>
            <a:ext cx="28428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馆员风采再获佳绩</a:t>
            </a:r>
            <a:endParaRPr lang="zh-CN" altLang="zh-CN" sz="20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馆员风采大赛中获奖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275" y="915035"/>
            <a:ext cx="2613025" cy="1889760"/>
          </a:xfrm>
          <a:prstGeom prst="rect">
            <a:avLst/>
          </a:prstGeom>
        </p:spPr>
      </p:pic>
      <p:pic>
        <p:nvPicPr>
          <p:cNvPr id="6" name="图片 5" descr="新学期岗位培训会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725" y="915035"/>
            <a:ext cx="2576830" cy="1889125"/>
          </a:xfrm>
          <a:prstGeom prst="rect">
            <a:avLst/>
          </a:prstGeom>
        </p:spPr>
      </p:pic>
      <p:pic>
        <p:nvPicPr>
          <p:cNvPr id="8" name="图片 7" descr="国学知识问答活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" y="3228975"/>
            <a:ext cx="2612390" cy="1727835"/>
          </a:xfrm>
          <a:prstGeom prst="rect">
            <a:avLst/>
          </a:prstGeom>
        </p:spPr>
      </p:pic>
      <p:pic>
        <p:nvPicPr>
          <p:cNvPr id="9" name="图片 8" descr="2020级研究生入馆参观活动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600" y="3228975"/>
            <a:ext cx="2560955" cy="1727835"/>
          </a:xfrm>
          <a:prstGeom prst="rect">
            <a:avLst/>
          </a:prstGeom>
        </p:spPr>
      </p:pic>
      <p:pic>
        <p:nvPicPr>
          <p:cNvPr id="12" name="图片 11" descr="我和书的故事演讲比赛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910" y="5535295"/>
            <a:ext cx="2611755" cy="1844040"/>
          </a:xfrm>
          <a:prstGeom prst="rect">
            <a:avLst/>
          </a:prstGeom>
        </p:spPr>
      </p:pic>
      <p:pic>
        <p:nvPicPr>
          <p:cNvPr id="14" name="图片 13" descr="宁静工作室开展活动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6725" y="5535295"/>
            <a:ext cx="2576830" cy="1844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0" grpId="0"/>
      <p:bldP spid="23" grpId="0"/>
      <p:bldP spid="26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03200" y="2726055"/>
            <a:ext cx="25692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sz="2000" b="1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快乐阅读征文大赛</a:t>
            </a:r>
            <a:endParaRPr lang="zh-CN" sz="2000" b="1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33370" y="4986655"/>
            <a:ext cx="30867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相约《论语》阅读活动</a:t>
            </a:r>
            <a:endParaRPr lang="zh-CN" sz="20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74040" y="4986655"/>
            <a:ext cx="19735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 b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文化交流活动</a:t>
            </a:r>
            <a:endParaRPr lang="zh-CN" sz="2000" b="1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4040" y="7379335"/>
            <a:ext cx="19735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书海寻宝分享赛</a:t>
            </a:r>
            <a:endParaRPr lang="zh-CN" altLang="en-US" sz="2000" b="1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647315" y="7379335"/>
            <a:ext cx="30727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9A0000"/>
                </a:solidFill>
                <a:latin typeface="+mn-ea"/>
                <a:ea typeface="+mn-ea"/>
              </a:rPr>
              <a:t>“</a:t>
            </a:r>
            <a:r>
              <a:rPr lang="zh-CN" altLang="en-US" sz="2000" b="1">
                <a:solidFill>
                  <a:srgbClr val="9A0000"/>
                </a:solidFill>
                <a:latin typeface="+mn-ea"/>
                <a:ea typeface="+mn-ea"/>
              </a:rPr>
              <a:t>萌新看见美</a:t>
            </a:r>
            <a:r>
              <a:rPr lang="en-US" altLang="zh-CN" sz="2000" b="1">
                <a:solidFill>
                  <a:srgbClr val="9A0000"/>
                </a:solidFill>
                <a:latin typeface="+mn-ea"/>
                <a:ea typeface="+mn-ea"/>
              </a:rPr>
              <a:t>”</a:t>
            </a:r>
            <a:r>
              <a:rPr lang="zh-CN" altLang="en-US" sz="2000" b="1">
                <a:solidFill>
                  <a:srgbClr val="9A0000"/>
                </a:solidFill>
                <a:latin typeface="+mn-ea"/>
                <a:ea typeface="+mn-ea"/>
              </a:rPr>
              <a:t>摄影比赛</a:t>
            </a:r>
            <a:endParaRPr lang="zh-CN" altLang="en-US" sz="2000" b="1">
              <a:solidFill>
                <a:srgbClr val="9A0000"/>
              </a:solidFill>
              <a:latin typeface="+mn-ea"/>
              <a:ea typeface="+mn-ea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504315" y="261620"/>
            <a:ext cx="2795270" cy="474345"/>
          </a:xfrm>
          <a:prstGeom prst="roundRect">
            <a:avLst>
              <a:gd name="adj" fmla="val 575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p>
            <a:r>
              <a:rPr lang="zh-CN" altLang="en-US" sz="2400">
                <a:solidFill>
                  <a:schemeClr val="bg2"/>
                </a:solidFill>
                <a:latin typeface="Bebas Neue Bold" panose="020B0606020202050201" pitchFamily="34" charset="0"/>
              </a:rPr>
              <a:t>全年活动丰富多彩</a:t>
            </a:r>
            <a:endParaRPr lang="zh-CN" altLang="en-US" sz="2400">
              <a:solidFill>
                <a:schemeClr val="bg2"/>
              </a:solidFill>
              <a:latin typeface="Bebas Neue Bold" panose="020B0606020202050201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09875" y="2787650"/>
            <a:ext cx="28041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微融合 新常态 线下交流活动</a:t>
            </a:r>
            <a:endParaRPr lang="zh-CN" altLang="en-US" sz="1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“快乐阅读”征文大赛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200" y="949960"/>
            <a:ext cx="2562860" cy="1776095"/>
          </a:xfrm>
          <a:prstGeom prst="rect">
            <a:avLst/>
          </a:prstGeom>
        </p:spPr>
      </p:pic>
      <p:pic>
        <p:nvPicPr>
          <p:cNvPr id="10" name="图片 9" descr="微融合 新常态 线下交流活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755" y="949960"/>
            <a:ext cx="2692400" cy="1775460"/>
          </a:xfrm>
          <a:prstGeom prst="rect">
            <a:avLst/>
          </a:prstGeom>
        </p:spPr>
      </p:pic>
      <p:pic>
        <p:nvPicPr>
          <p:cNvPr id="13" name="图片 12" descr="文化交流活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" y="3209290"/>
            <a:ext cx="2571750" cy="1764665"/>
          </a:xfrm>
          <a:prstGeom prst="rect">
            <a:avLst/>
          </a:prstGeom>
        </p:spPr>
      </p:pic>
      <p:pic>
        <p:nvPicPr>
          <p:cNvPr id="14" name="图片 13" descr="相约《论语》阅读活动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755" y="3209290"/>
            <a:ext cx="2691765" cy="1764665"/>
          </a:xfrm>
          <a:prstGeom prst="rect">
            <a:avLst/>
          </a:prstGeom>
        </p:spPr>
      </p:pic>
      <p:pic>
        <p:nvPicPr>
          <p:cNvPr id="15" name="图片 14" descr="书海寻宝分享赛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00" y="5454650"/>
            <a:ext cx="2562860" cy="1853565"/>
          </a:xfrm>
          <a:prstGeom prst="rect">
            <a:avLst/>
          </a:prstGeom>
        </p:spPr>
      </p:pic>
      <p:pic>
        <p:nvPicPr>
          <p:cNvPr id="17" name="图片 16" descr="秋风国庆（一等奖）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5755" y="5454650"/>
            <a:ext cx="2693035" cy="1852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6" grpId="0"/>
      <p:bldP spid="23" grpId="0"/>
      <p:bldP spid="26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958400"/>
            <a:ext cx="5720251" cy="3218060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845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635" y="6990715"/>
            <a:ext cx="57207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zh-CN" sz="18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数据来源及整理：陈学文、梁   静</a:t>
            </a:r>
            <a:endParaRPr lang="zh-CN" altLang="zh-CN" sz="180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r"/>
            <a:r>
              <a:rPr lang="zh-CN" altLang="zh-CN" sz="18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制作：王   帅</a:t>
            </a:r>
            <a:endParaRPr lang="zh-CN" altLang="zh-CN" sz="180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r"/>
            <a:r>
              <a:rPr lang="zh-CN" altLang="zh-CN" sz="18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初审：梁   静</a:t>
            </a:r>
            <a:endParaRPr lang="zh-CN" altLang="zh-CN" sz="180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r"/>
            <a:r>
              <a:rPr lang="zh-CN" altLang="zh-CN" sz="18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终审：张四新</a:t>
            </a:r>
            <a:endParaRPr lang="zh-CN" altLang="zh-CN" sz="180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Rectangle 2"/>
          <p:cNvSpPr/>
          <p:nvPr/>
        </p:nvSpPr>
        <p:spPr>
          <a:xfrm>
            <a:off x="-635" y="5146675"/>
            <a:ext cx="5720715" cy="1772285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rgbClr val="E33D49">
              <a:shade val="50000"/>
            </a:srgbClr>
          </a:lnRef>
          <a:fillRef idx="1">
            <a:srgbClr val="E33D49"/>
          </a:fillRef>
          <a:effectRef idx="0">
            <a:srgbClr val="E33D49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en-US" sz="835"/>
          </a:p>
        </p:txBody>
      </p:sp>
      <p:pic>
        <p:nvPicPr>
          <p:cNvPr id="4" name="图片 3" descr="图432432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315" y="5176520"/>
            <a:ext cx="1695450" cy="13335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71880" y="903605"/>
            <a:ext cx="39662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chemeClr val="tx1"/>
                </a:solidFill>
                <a:latin typeface="+mn-ea"/>
                <a:ea typeface="+mn-ea"/>
              </a:rPr>
              <a:t>谢谢观看！</a:t>
            </a:r>
            <a:endParaRPr lang="zh-CN" altLang="en-US" sz="3200" b="1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12" name="图片 11" descr="图3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6785" y="4828540"/>
            <a:ext cx="8003540" cy="20904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315" y="5176520"/>
            <a:ext cx="2117725" cy="8610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05585" y="5007610"/>
            <a:ext cx="270954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7200" b="1">
                <a:solidFill>
                  <a:srgbClr val="E5C65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Georgia" panose="02040502050405020303" charset="0"/>
                <a:cs typeface="Georgia" panose="02040502050405020303" charset="0"/>
              </a:rPr>
              <a:t>2021</a:t>
            </a:r>
            <a:endParaRPr lang="en-US" altLang="zh-CN" sz="7200" b="1">
              <a:solidFill>
                <a:srgbClr val="E5C65C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Georgia" panose="02040502050405020303" charset="0"/>
              <a:cs typeface="Georgia" panose="020405020504050203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" y="2223770"/>
            <a:ext cx="5723890" cy="56153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9240" y="2223770"/>
            <a:ext cx="532003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全年到馆读者为</a:t>
            </a:r>
            <a:r>
              <a:rPr lang="en-US" altLang="zh-CN" sz="2800" b="1">
                <a:solidFill>
                  <a:srgbClr val="9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499163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人次；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平均每日到馆</a:t>
            </a:r>
            <a:r>
              <a:rPr lang="en-US" sz="2800" b="1">
                <a:solidFill>
                  <a:srgbClr val="9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3466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人次（全年图书馆开放</a:t>
            </a:r>
            <a:r>
              <a:rPr lang="en-US" sz="2800" b="1">
                <a:solidFill>
                  <a:srgbClr val="9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144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天）。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图书馆总借还图书</a:t>
            </a:r>
            <a:r>
              <a:rPr lang="en-US" sz="2800" b="1">
                <a:solidFill>
                  <a:srgbClr val="9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235287</a:t>
            </a:r>
            <a:r>
              <a:rPr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册次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，平均每月</a:t>
            </a:r>
            <a:r>
              <a:rPr lang="en-US" altLang="zh-CN" sz="2800" b="1">
                <a:solidFill>
                  <a:srgbClr val="9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6119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册次（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9-12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）。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45" y="7154545"/>
            <a:ext cx="5719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9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月份借书量最大，达到</a:t>
            </a:r>
            <a:r>
              <a:rPr lang="en-US" altLang="zh-CN" sz="2400" b="1">
                <a:solidFill>
                  <a:srgbClr val="9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6131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册次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 descr="QQ图片202012120848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40" y="4449445"/>
            <a:ext cx="5181600" cy="27051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" y="0"/>
            <a:ext cx="5726430" cy="2224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7"/>
          <p:cNvSpPr/>
          <p:nvPr/>
        </p:nvSpPr>
        <p:spPr>
          <a:xfrm>
            <a:off x="647700" y="2781300"/>
            <a:ext cx="5072380" cy="1529715"/>
          </a:xfrm>
          <a:prstGeom prst="rect">
            <a:avLst/>
          </a:prstGeom>
        </p:spPr>
        <p:txBody>
          <a:bodyPr wrap="square">
            <a:spAutoFit/>
          </a:bodyPr>
          <a:p>
            <a:pPr algn="l" defTabSz="542290">
              <a:lnSpc>
                <a:spcPct val="130000"/>
              </a:lnSpc>
            </a:pPr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报刊阅览室接待读者：</a:t>
            </a:r>
            <a:r>
              <a:rPr lang="en-US" sz="2400" b="1">
                <a:solidFill>
                  <a:srgbClr val="9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224301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人次；</a:t>
            </a:r>
            <a:endParaRPr lang="zh-CN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defTabSz="542290">
              <a:lnSpc>
                <a:spcPct val="130000"/>
              </a:lnSpc>
            </a:pPr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电子阅览室接待读者：</a:t>
            </a:r>
            <a:r>
              <a:rPr lang="en-US" sz="2400" b="1">
                <a:solidFill>
                  <a:srgbClr val="9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28865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人次；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自习室座位预约：</a:t>
            </a:r>
            <a:r>
              <a:rPr lang="en-US" altLang="zh-CN" sz="2400" b="1">
                <a:solidFill>
                  <a:srgbClr val="9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36284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人次。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635" y="3185795"/>
            <a:ext cx="720090" cy="7200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Shape 2460"/>
          <p:cNvSpPr/>
          <p:nvPr/>
        </p:nvSpPr>
        <p:spPr>
          <a:xfrm>
            <a:off x="109220" y="3378835"/>
            <a:ext cx="448945" cy="3346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6576" tIns="36576" rIns="36576" bIns="36576" anchor="ctr"/>
          <a:p>
            <a:pPr algn="ctr" defTabSz="43878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4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635" y="5961380"/>
            <a:ext cx="720090" cy="72009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9" name="Shape 2456"/>
          <p:cNvSpPr/>
          <p:nvPr/>
        </p:nvSpPr>
        <p:spPr>
          <a:xfrm>
            <a:off x="162560" y="6149340"/>
            <a:ext cx="396875" cy="344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964"/>
                </a:moveTo>
                <a:lnTo>
                  <a:pt x="10800" y="1964"/>
                </a:lnTo>
                <a:cubicBezTo>
                  <a:pt x="8836" y="1964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5709"/>
                </a:lnTo>
                <a:cubicBezTo>
                  <a:pt x="0" y="16794"/>
                  <a:pt x="879" y="17673"/>
                  <a:pt x="1964" y="17673"/>
                </a:cubicBezTo>
                <a:lnTo>
                  <a:pt x="6599" y="17673"/>
                </a:lnTo>
                <a:cubicBezTo>
                  <a:pt x="6257" y="17372"/>
                  <a:pt x="5941" y="17046"/>
                  <a:pt x="5656" y="16691"/>
                </a:cubicBezTo>
                <a:lnTo>
                  <a:pt x="1964" y="16691"/>
                </a:lnTo>
                <a:cubicBezTo>
                  <a:pt x="1422" y="16691"/>
                  <a:pt x="982" y="16252"/>
                  <a:pt x="982" y="15709"/>
                </a:cubicBezTo>
                <a:lnTo>
                  <a:pt x="982" y="5891"/>
                </a:lnTo>
                <a:lnTo>
                  <a:pt x="6599" y="5891"/>
                </a:lnTo>
                <a:cubicBezTo>
                  <a:pt x="7023" y="5517"/>
                  <a:pt x="7484" y="5185"/>
                  <a:pt x="7982" y="4909"/>
                </a:cubicBezTo>
                <a:lnTo>
                  <a:pt x="982" y="4909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6873" y="982"/>
                </a:lnTo>
                <a:cubicBezTo>
                  <a:pt x="8345" y="982"/>
                  <a:pt x="8345" y="2946"/>
                  <a:pt x="10800" y="2946"/>
                </a:cubicBezTo>
                <a:lnTo>
                  <a:pt x="19636" y="2946"/>
                </a:lnTo>
                <a:cubicBezTo>
                  <a:pt x="20178" y="2946"/>
                  <a:pt x="20618" y="3385"/>
                  <a:pt x="20618" y="3927"/>
                </a:cubicBezTo>
                <a:lnTo>
                  <a:pt x="20618" y="4909"/>
                </a:lnTo>
                <a:lnTo>
                  <a:pt x="15582" y="4909"/>
                </a:lnTo>
                <a:cubicBezTo>
                  <a:pt x="16080" y="5185"/>
                  <a:pt x="16541" y="5517"/>
                  <a:pt x="16965" y="5891"/>
                </a:cubicBezTo>
                <a:lnTo>
                  <a:pt x="20618" y="5891"/>
                </a:ln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8766" y="16691"/>
                </a:lnTo>
                <a:lnTo>
                  <a:pt x="19738" y="17663"/>
                </a:lnTo>
                <a:cubicBezTo>
                  <a:pt x="20774" y="17609"/>
                  <a:pt x="21600" y="16759"/>
                  <a:pt x="21600" y="15709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1782" y="17673"/>
                </a:moveTo>
                <a:cubicBezTo>
                  <a:pt x="8529" y="17673"/>
                  <a:pt x="5891" y="15036"/>
                  <a:pt x="5891" y="11782"/>
                </a:cubicBezTo>
                <a:cubicBezTo>
                  <a:pt x="5891" y="8529"/>
                  <a:pt x="8529" y="5891"/>
                  <a:pt x="11782" y="5891"/>
                </a:cubicBezTo>
                <a:cubicBezTo>
                  <a:pt x="15035" y="5891"/>
                  <a:pt x="17673" y="8529"/>
                  <a:pt x="17673" y="11782"/>
                </a:cubicBezTo>
                <a:cubicBezTo>
                  <a:pt x="17673" y="15036"/>
                  <a:pt x="15035" y="17673"/>
                  <a:pt x="11782" y="17673"/>
                </a:cubicBezTo>
                <a:moveTo>
                  <a:pt x="16972" y="16278"/>
                </a:moveTo>
                <a:cubicBezTo>
                  <a:pt x="18018" y="15072"/>
                  <a:pt x="18655" y="13503"/>
                  <a:pt x="18655" y="11782"/>
                </a:cubicBezTo>
                <a:cubicBezTo>
                  <a:pt x="18655" y="7987"/>
                  <a:pt x="15578" y="4910"/>
                  <a:pt x="11782" y="4910"/>
                </a:cubicBezTo>
                <a:cubicBezTo>
                  <a:pt x="7986" y="4910"/>
                  <a:pt x="4909" y="7987"/>
                  <a:pt x="4909" y="11782"/>
                </a:cubicBezTo>
                <a:cubicBezTo>
                  <a:pt x="4909" y="15578"/>
                  <a:pt x="7986" y="18655"/>
                  <a:pt x="11782" y="18655"/>
                </a:cubicBezTo>
                <a:cubicBezTo>
                  <a:pt x="13503" y="18655"/>
                  <a:pt x="15072" y="18017"/>
                  <a:pt x="16278" y="16972"/>
                </a:cubicBezTo>
                <a:lnTo>
                  <a:pt x="16972" y="17666"/>
                </a:lnTo>
                <a:cubicBezTo>
                  <a:pt x="16969" y="17668"/>
                  <a:pt x="16967" y="17671"/>
                  <a:pt x="16965" y="17673"/>
                </a:cubicBezTo>
                <a:lnTo>
                  <a:pt x="16979" y="17673"/>
                </a:lnTo>
                <a:lnTo>
                  <a:pt x="20762" y="21457"/>
                </a:lnTo>
                <a:cubicBezTo>
                  <a:pt x="20851" y="21546"/>
                  <a:pt x="20974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cubicBezTo>
                  <a:pt x="21456" y="20762"/>
                  <a:pt x="16972" y="16278"/>
                  <a:pt x="16972" y="16278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6576" tIns="36576" rIns="36576" bIns="36576" anchor="ctr"/>
          <a:p>
            <a:pPr algn="ctr" defTabSz="43878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4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1" name="Rectangle 7"/>
          <p:cNvSpPr/>
          <p:nvPr/>
        </p:nvSpPr>
        <p:spPr>
          <a:xfrm>
            <a:off x="720725" y="4886960"/>
            <a:ext cx="4838065" cy="296862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图书馆电子资源访问量：</a:t>
            </a:r>
            <a:r>
              <a:rPr lang="en-US" sz="2400" b="1">
                <a:solidFill>
                  <a:srgbClr val="9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326.33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万人次</a:t>
            </a:r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主页登录：</a:t>
            </a:r>
            <a:r>
              <a:rPr lang="en-US" sz="2400" b="1">
                <a:solidFill>
                  <a:srgbClr val="9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6.69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人次；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数据库登录：</a:t>
            </a:r>
            <a:r>
              <a:rPr lang="en-US" altLang="zh-CN" sz="2400" b="1">
                <a:solidFill>
                  <a:srgbClr val="9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349.34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万人次；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数据库检索：</a:t>
            </a:r>
            <a:r>
              <a:rPr lang="en-US" altLang="zh-CN" sz="2400" b="1">
                <a:solidFill>
                  <a:srgbClr val="9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2035.1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万篇次；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数据库浏览：</a:t>
            </a:r>
            <a:r>
              <a:rPr lang="en-US" altLang="zh-CN" sz="2400" b="1">
                <a:solidFill>
                  <a:srgbClr val="9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3199.09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万人次。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5718810" cy="2697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35" grpId="0" bldLvl="0" animBg="1"/>
      <p:bldP spid="40" grpId="0" bldLvl="0" animBg="1"/>
      <p:bldP spid="109" grpId="0" bldLvl="0" animBg="1"/>
      <p:bldP spid="36" grpId="0"/>
      <p:bldP spid="36" grpId="1"/>
      <p:bldP spid="41" grpId="0"/>
      <p:bldP spid="4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QQ截图201911061042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5720080" cy="27051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475" y="2762250"/>
            <a:ext cx="5304790" cy="2766060"/>
          </a:xfrm>
          <a:prstGeom prst="rect">
            <a:avLst/>
          </a:prstGeom>
        </p:spPr>
      </p:pic>
      <p:graphicFrame>
        <p:nvGraphicFramePr>
          <p:cNvPr id="7" name="图表 6"/>
          <p:cNvGraphicFramePr/>
          <p:nvPr/>
        </p:nvGraphicFramePr>
        <p:xfrm>
          <a:off x="316865" y="5528310"/>
          <a:ext cx="5105400" cy="264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图表 2"/>
          <p:cNvGraphicFramePr/>
          <p:nvPr/>
        </p:nvGraphicFramePr>
        <p:xfrm>
          <a:off x="307340" y="180340"/>
          <a:ext cx="5105400" cy="264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" name="图表 3"/>
          <p:cNvGraphicFramePr/>
          <p:nvPr/>
        </p:nvGraphicFramePr>
        <p:xfrm>
          <a:off x="307340" y="2828290"/>
          <a:ext cx="5105400" cy="264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图表 4"/>
          <p:cNvGraphicFramePr/>
          <p:nvPr/>
        </p:nvGraphicFramePr>
        <p:xfrm>
          <a:off x="271780" y="5615305"/>
          <a:ext cx="5448300" cy="264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2406"/>
          <p:cNvSpPr/>
          <p:nvPr/>
        </p:nvSpPr>
        <p:spPr>
          <a:xfrm>
            <a:off x="-197485" y="3745865"/>
            <a:ext cx="380365" cy="357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354" y="17673"/>
                </a:moveTo>
                <a:lnTo>
                  <a:pt x="7369" y="13149"/>
                </a:lnTo>
                <a:lnTo>
                  <a:pt x="8875" y="15407"/>
                </a:lnTo>
                <a:cubicBezTo>
                  <a:pt x="8949" y="15584"/>
                  <a:pt x="9123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1198" y="14042"/>
                </a:lnTo>
                <a:lnTo>
                  <a:pt x="13376" y="17673"/>
                </a:lnTo>
                <a:cubicBezTo>
                  <a:pt x="13376" y="17673"/>
                  <a:pt x="4354" y="17673"/>
                  <a:pt x="4354" y="17673"/>
                </a:cubicBezTo>
                <a:close/>
                <a:moveTo>
                  <a:pt x="14692" y="17982"/>
                </a:moveTo>
                <a:lnTo>
                  <a:pt x="14690" y="17977"/>
                </a:lnTo>
                <a:cubicBezTo>
                  <a:pt x="14685" y="17967"/>
                  <a:pt x="14677" y="17959"/>
                  <a:pt x="14673" y="17949"/>
                </a:cubicBezTo>
                <a:lnTo>
                  <a:pt x="11747" y="13073"/>
                </a:lnTo>
                <a:lnTo>
                  <a:pt x="11745" y="13073"/>
                </a:lnTo>
                <a:cubicBezTo>
                  <a:pt x="11673" y="12892"/>
                  <a:pt x="11498" y="12764"/>
                  <a:pt x="11291" y="12764"/>
                </a:cubicBezTo>
                <a:cubicBezTo>
                  <a:pt x="11155" y="12764"/>
                  <a:pt x="11033" y="12819"/>
                  <a:pt x="10944" y="12908"/>
                </a:cubicBezTo>
                <a:lnTo>
                  <a:pt x="9397" y="14454"/>
                </a:lnTo>
                <a:lnTo>
                  <a:pt x="7816" y="12084"/>
                </a:lnTo>
                <a:cubicBezTo>
                  <a:pt x="7742" y="11907"/>
                  <a:pt x="7568" y="11782"/>
                  <a:pt x="7364" y="11782"/>
                </a:cubicBezTo>
                <a:cubicBezTo>
                  <a:pt x="7193" y="11782"/>
                  <a:pt x="7051" y="11874"/>
                  <a:pt x="6963" y="12006"/>
                </a:cubicBezTo>
                <a:lnTo>
                  <a:pt x="6955" y="12000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4236" y="18655"/>
                </a:lnTo>
                <a:cubicBezTo>
                  <a:pt x="14508" y="18655"/>
                  <a:pt x="14727" y="18435"/>
                  <a:pt x="14727" y="18164"/>
                </a:cubicBezTo>
                <a:cubicBezTo>
                  <a:pt x="14727" y="18099"/>
                  <a:pt x="14713" y="18039"/>
                  <a:pt x="14691" y="17983"/>
                </a:cubicBezTo>
                <a:cubicBezTo>
                  <a:pt x="14691" y="17983"/>
                  <a:pt x="14692" y="17982"/>
                  <a:pt x="14692" y="17982"/>
                </a:cubicBezTo>
                <a:close/>
                <a:moveTo>
                  <a:pt x="4909" y="7855"/>
                </a:moveTo>
                <a:cubicBezTo>
                  <a:pt x="5451" y="7855"/>
                  <a:pt x="5891" y="8295"/>
                  <a:pt x="5891" y="8836"/>
                </a:cubicBezTo>
                <a:cubicBezTo>
                  <a:pt x="5891" y="9379"/>
                  <a:pt x="5451" y="9818"/>
                  <a:pt x="4909" y="9818"/>
                </a:cubicBezTo>
                <a:cubicBezTo>
                  <a:pt x="4367" y="9818"/>
                  <a:pt x="3927" y="9379"/>
                  <a:pt x="3927" y="8836"/>
                </a:cubicBezTo>
                <a:cubicBezTo>
                  <a:pt x="3927" y="8295"/>
                  <a:pt x="4367" y="7855"/>
                  <a:pt x="4909" y="7855"/>
                </a:cubicBezTo>
                <a:moveTo>
                  <a:pt x="4909" y="10800"/>
                </a:moveTo>
                <a:cubicBezTo>
                  <a:pt x="5994" y="10800"/>
                  <a:pt x="6873" y="9921"/>
                  <a:pt x="6873" y="8836"/>
                </a:cubicBezTo>
                <a:cubicBezTo>
                  <a:pt x="6873" y="7752"/>
                  <a:pt x="5994" y="6873"/>
                  <a:pt x="4909" y="6873"/>
                </a:cubicBezTo>
                <a:cubicBezTo>
                  <a:pt x="3825" y="6873"/>
                  <a:pt x="2945" y="7752"/>
                  <a:pt x="2945" y="8836"/>
                </a:cubicBezTo>
                <a:cubicBezTo>
                  <a:pt x="2945" y="9921"/>
                  <a:pt x="3825" y="10800"/>
                  <a:pt x="4909" y="10800"/>
                </a:cubicBezTo>
                <a:moveTo>
                  <a:pt x="16691" y="19636"/>
                </a:moveTo>
                <a:cubicBezTo>
                  <a:pt x="16691" y="20179"/>
                  <a:pt x="16251" y="20619"/>
                  <a:pt x="15709" y="20619"/>
                </a:cubicBezTo>
                <a:lnTo>
                  <a:pt x="1964" y="20619"/>
                </a:lnTo>
                <a:cubicBezTo>
                  <a:pt x="1422" y="20619"/>
                  <a:pt x="982" y="20179"/>
                  <a:pt x="982" y="19636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6576" tIns="36576" rIns="36576" bIns="36576" anchor="ctr"/>
          <a:p>
            <a:pPr algn="ctr" defTabSz="43878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4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3" name="Rectangle 7"/>
          <p:cNvSpPr/>
          <p:nvPr/>
        </p:nvSpPr>
        <p:spPr>
          <a:xfrm>
            <a:off x="98425" y="3050540"/>
            <a:ext cx="5518150" cy="504761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电子书下载：</a:t>
            </a:r>
            <a:r>
              <a:rPr lang="en-US" altLang="zh-CN" sz="2400" b="1">
                <a:solidFill>
                  <a:srgbClr val="9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112334</a:t>
            </a:r>
            <a:r>
              <a:rPr lang="en-US" altLang="zh-CN" sz="2400" b="1">
                <a:solidFill>
                  <a:srgbClr val="9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册次；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在线文献传递：</a:t>
            </a:r>
            <a:r>
              <a:rPr lang="en-US" altLang="zh-CN" sz="2400" b="1">
                <a:solidFill>
                  <a:srgbClr val="9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33.43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万册次；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论文（数据库）下载：</a:t>
            </a:r>
            <a:r>
              <a:rPr lang="en-US" altLang="zh-CN" sz="2400" b="1">
                <a:solidFill>
                  <a:srgbClr val="9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2612228</a:t>
            </a:r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篇次；</a:t>
            </a:r>
            <a:endParaRPr lang="zh-CN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zh-CN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师生人均下载论文：</a:t>
            </a:r>
            <a:r>
              <a:rPr lang="en-US" altLang="zh-CN" sz="2400" b="1">
                <a:solidFill>
                  <a:srgbClr val="9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134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篇；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师生人均阅读电子书：</a:t>
            </a:r>
            <a:r>
              <a:rPr lang="en-US" altLang="zh-CN" sz="2400" b="1">
                <a:solidFill>
                  <a:srgbClr val="9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册。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600" b="1">
              <a:solidFill>
                <a:srgbClr val="9A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zh-CN" sz="16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-118745"/>
            <a:ext cx="5720080" cy="2516505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3555" y="2397760"/>
            <a:ext cx="45904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电子资源利用数据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 animBg="1"/>
      <p:bldP spid="2" grpId="4" animBg="1"/>
      <p:bldP spid="2" grpId="5" animBg="1"/>
      <p:bldP spid="2" grpId="6" animBg="1"/>
      <p:bldP spid="2" grpId="7" animBg="1"/>
      <p:bldP spid="107" grpId="0" bldLvl="0" animBg="1"/>
      <p:bldP spid="43" grpId="0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BD3"/>
            </a:gs>
            <a:gs pos="100000">
              <a:srgbClr val="034373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淘宝网Chenying0907出品 9"/>
          <p:cNvSpPr txBox="1"/>
          <p:nvPr/>
        </p:nvSpPr>
        <p:spPr>
          <a:xfrm>
            <a:off x="640715" y="730885"/>
            <a:ext cx="4438650" cy="585470"/>
          </a:xfrm>
          <a:prstGeom prst="rect">
            <a:avLst/>
          </a:prstGeom>
          <a:noFill/>
        </p:spPr>
        <p:txBody>
          <a:bodyPr wrap="square" lIns="32169" tIns="16084" rIns="32169" bIns="16084" rtlCol="0">
            <a:spAutoFit/>
          </a:bodyPr>
          <a:p>
            <a:pPr marL="0" lvl="1" algn="ctr"/>
            <a:r>
              <a:rPr lang="zh-CN" altLang="en-US" sz="36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数据库使用TOP</a:t>
            </a:r>
            <a:r>
              <a:rPr lang="en-US" altLang="zh-CN" sz="36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5</a:t>
            </a:r>
            <a:endParaRPr lang="en-US" altLang="zh-CN" sz="3600" b="1" spc="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18820" y="1601470"/>
            <a:ext cx="42830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使用最多的是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中国知网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QQ图片201812064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1435" y="2256790"/>
            <a:ext cx="2820670" cy="12446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161030" y="6945630"/>
            <a:ext cx="1986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00B0F0"/>
                </a:solidFill>
                <a:latin typeface="+mn-ea"/>
                <a:ea typeface="+mn-ea"/>
              </a:rPr>
              <a:t>教育视频资源库</a:t>
            </a:r>
            <a:endParaRPr lang="zh-CN" altLang="en-US" sz="2000">
              <a:solidFill>
                <a:srgbClr val="00B0F0"/>
              </a:solidFill>
              <a:latin typeface="+mn-ea"/>
              <a:ea typeface="+mn-ea"/>
            </a:endParaRPr>
          </a:p>
        </p:txBody>
      </p:sp>
      <p:pic>
        <p:nvPicPr>
          <p:cNvPr id="12" name="图片 11" descr="sp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935" y="6843395"/>
            <a:ext cx="1402715" cy="7874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18820" y="2731770"/>
            <a:ext cx="8274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1</a:t>
            </a:r>
            <a:r>
              <a:rPr lang="zh-CN" altLang="en-US" sz="320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、</a:t>
            </a:r>
            <a:endParaRPr lang="zh-CN" altLang="en-US" sz="3200">
              <a:solidFill>
                <a:srgbClr val="FF0000"/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18820" y="3757295"/>
            <a:ext cx="8274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20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2</a:t>
            </a:r>
            <a:r>
              <a:rPr lang="zh-CN" altLang="en-US" sz="320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、</a:t>
            </a:r>
            <a:endParaRPr lang="zh-CN" altLang="en-US" sz="3200">
              <a:solidFill>
                <a:srgbClr val="FF0000"/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17550" y="4817110"/>
            <a:ext cx="8274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20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3</a:t>
            </a:r>
            <a:r>
              <a:rPr lang="zh-CN" altLang="en-US" sz="320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、</a:t>
            </a:r>
            <a:endParaRPr lang="zh-CN" altLang="en-US" sz="3200">
              <a:solidFill>
                <a:srgbClr val="FF0000"/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18820" y="5890260"/>
            <a:ext cx="8274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20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4</a:t>
            </a:r>
            <a:r>
              <a:rPr lang="zh-CN" altLang="en-US" sz="320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、</a:t>
            </a:r>
            <a:endParaRPr lang="zh-CN" altLang="en-US" sz="3200">
              <a:solidFill>
                <a:srgbClr val="FF0000"/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18820" y="6945630"/>
            <a:ext cx="8274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5</a:t>
            </a:r>
            <a:r>
              <a:rPr lang="zh-CN" altLang="en-US" sz="320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、</a:t>
            </a:r>
            <a:endParaRPr lang="zh-CN" altLang="en-US" sz="3200">
              <a:solidFill>
                <a:srgbClr val="FF0000"/>
              </a:solidFill>
              <a:latin typeface="+mn-ea"/>
              <a:ea typeface="+mn-ea"/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2995" y="3757295"/>
            <a:ext cx="1871980" cy="8089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435" y="4730115"/>
            <a:ext cx="1466215" cy="7575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4590" y="5758180"/>
            <a:ext cx="1780540" cy="8477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61030" y="5890260"/>
            <a:ext cx="21062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00B0F0"/>
                </a:solidFill>
                <a:latin typeface="+mn-ea"/>
                <a:ea typeface="+mn-ea"/>
              </a:rPr>
              <a:t>起点考研考试网</a:t>
            </a:r>
            <a:endParaRPr lang="zh-CN" altLang="en-US" sz="2000">
              <a:solidFill>
                <a:srgbClr val="00B0F0"/>
              </a:solidFill>
              <a:latin typeface="+mn-ea"/>
              <a:ea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54045" y="3757295"/>
            <a:ext cx="23298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00B0F0"/>
                </a:solidFill>
                <a:latin typeface="+mn-ea"/>
                <a:ea typeface="+mn-ea"/>
              </a:rPr>
              <a:t>超星读秀等系列服务平台</a:t>
            </a:r>
            <a:endParaRPr lang="zh-CN" altLang="en-US" sz="2000">
              <a:solidFill>
                <a:srgbClr val="00B0F0"/>
              </a:solidFill>
              <a:latin typeface="+mn-ea"/>
              <a:ea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61030" y="4693920"/>
            <a:ext cx="19862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00B0F0"/>
                </a:solidFill>
                <a:latin typeface="+mn-ea"/>
                <a:ea typeface="+mn-ea"/>
              </a:rPr>
              <a:t>万方知识服务平台（含医学网）</a:t>
            </a:r>
            <a:endParaRPr lang="zh-CN" altLang="en-US" sz="2000">
              <a:solidFill>
                <a:srgbClr val="00B0F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/>
      <p:bldP spid="11" grpId="0"/>
      <p:bldP spid="8" grpId="1"/>
      <p:bldP spid="9" grpId="1"/>
      <p:bldP spid="6" grpId="1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淘宝网Chenying0907出品 9"/>
          <p:cNvSpPr txBox="1"/>
          <p:nvPr/>
        </p:nvSpPr>
        <p:spPr>
          <a:xfrm>
            <a:off x="775970" y="0"/>
            <a:ext cx="4438650" cy="523875"/>
          </a:xfrm>
          <a:prstGeom prst="rect">
            <a:avLst/>
          </a:prstGeom>
          <a:noFill/>
        </p:spPr>
        <p:txBody>
          <a:bodyPr wrap="square" lIns="32169" tIns="16084" rIns="32169" bIns="16084" rtlCol="0">
            <a:spAutoFit/>
          </a:bodyPr>
          <a:p>
            <a:pPr marL="0" lvl="1" algn="ctr"/>
            <a:r>
              <a:rPr lang="zh-CN" altLang="en-US" sz="3200" b="1" spc="300" dirty="0">
                <a:solidFill>
                  <a:srgbClr val="7030A0"/>
                </a:solidFill>
                <a:latin typeface="+mn-ea"/>
                <a:ea typeface="+mn-ea"/>
                <a:cs typeface="+mn-ea"/>
                <a:sym typeface="+mn-lt"/>
              </a:rPr>
              <a:t>纸本图书借阅</a:t>
            </a:r>
            <a:r>
              <a:rPr lang="en-US" altLang="zh-CN" sz="3200" b="1" spc="300" dirty="0">
                <a:solidFill>
                  <a:srgbClr val="7030A0"/>
                </a:solidFill>
                <a:latin typeface="+mn-ea"/>
                <a:ea typeface="+mn-ea"/>
                <a:cs typeface="+mn-ea"/>
                <a:sym typeface="+mn-lt"/>
              </a:rPr>
              <a:t>TOP5</a:t>
            </a:r>
            <a:endParaRPr lang="en-US" altLang="zh-CN" sz="3200" b="1" spc="300" dirty="0">
              <a:solidFill>
                <a:srgbClr val="7030A0"/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0510" y="268605"/>
            <a:ext cx="5450205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、明朝那些事儿                     借阅</a:t>
            </a:r>
            <a:r>
              <a:rPr lang="en-US" altLang="zh-CN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53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1、平凡的世界                        借阅53次</a:t>
            </a:r>
            <a:endParaRPr lang="zh-CN" altLang="en-US" sz="20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、中国近现代名家作品选粹    借阅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31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、中国历代绘画精品              借阅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、盗墓笔记                            借阅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27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、三体                                   借阅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24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、解忧杂货店                         借阅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24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淘宝网Chenying0907出品 9"/>
          <p:cNvSpPr txBox="1"/>
          <p:nvPr/>
        </p:nvSpPr>
        <p:spPr>
          <a:xfrm>
            <a:off x="587375" y="4802505"/>
            <a:ext cx="4627245" cy="523875"/>
          </a:xfrm>
          <a:prstGeom prst="rect">
            <a:avLst/>
          </a:prstGeom>
          <a:noFill/>
        </p:spPr>
        <p:txBody>
          <a:bodyPr wrap="square" lIns="32169" tIns="16084" rIns="32169" bIns="16084" rtlCol="0">
            <a:spAutoFit/>
          </a:bodyPr>
          <a:p>
            <a:pPr marL="0" lvl="1" algn="ctr"/>
            <a:r>
              <a:rPr lang="zh-CN" altLang="en-US" sz="3200" b="1" spc="300" dirty="0">
                <a:solidFill>
                  <a:srgbClr val="00B0F0"/>
                </a:solidFill>
                <a:latin typeface="+mn-ea"/>
                <a:ea typeface="+mn-ea"/>
                <a:cs typeface="+mn-ea"/>
                <a:sym typeface="+mn-lt"/>
              </a:rPr>
              <a:t>手机电子书借阅</a:t>
            </a:r>
            <a:r>
              <a:rPr lang="en-US" altLang="zh-CN" sz="3200" b="1" spc="300" dirty="0">
                <a:solidFill>
                  <a:srgbClr val="00B0F0"/>
                </a:solidFill>
                <a:latin typeface="+mn-ea"/>
                <a:ea typeface="+mn-ea"/>
                <a:cs typeface="+mn-ea"/>
                <a:sym typeface="+mn-lt"/>
              </a:rPr>
              <a:t>TOP5</a:t>
            </a:r>
            <a:endParaRPr lang="en-US" altLang="zh-CN" sz="3200" b="1" spc="300" dirty="0">
              <a:solidFill>
                <a:srgbClr val="00B0F0"/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5255" y="5326380"/>
            <a:ext cx="545020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、简·爱                                下载</a:t>
            </a:r>
            <a:r>
              <a:rPr lang="en-US" altLang="zh-CN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670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、悲惨世界（上、下）          下载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644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、双城记                              下载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589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、飞鸟集                              下载</a:t>
            </a:r>
            <a:r>
              <a:rPr 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550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、呼啸山庄         </a:t>
            </a: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      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下载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517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3"/>
          <p:cNvSpPr>
            <a:spLocks noChangeArrowheads="1"/>
          </p:cNvSpPr>
          <p:nvPr/>
        </p:nvSpPr>
        <p:spPr bwMode="auto">
          <a:xfrm>
            <a:off x="-11430" y="-3810"/>
            <a:ext cx="5741670" cy="2110105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  <a:bevel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845">
              <a:solidFill>
                <a:srgbClr val="00518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0885" y="2106295"/>
            <a:ext cx="42830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最爱看书的学院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TOP5</a:t>
            </a:r>
            <a:endParaRPr lang="en-US" altLang="zh-CN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2330" y="2788920"/>
            <a:ext cx="2767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9A0000"/>
                </a:solidFill>
                <a:latin typeface="楷体" panose="02010609060101010101" charset="-122"/>
                <a:ea typeface="楷体" panose="02010609060101010101" charset="-122"/>
              </a:rPr>
              <a:t>文学与传媒学院</a:t>
            </a:r>
            <a:endParaRPr lang="zh-CN" altLang="en-US" sz="2800" b="1">
              <a:solidFill>
                <a:srgbClr val="9A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740" y="3498850"/>
            <a:ext cx="5450205" cy="38461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排名  </a:t>
            </a:r>
            <a:r>
              <a:rPr lang="en-US" altLang="zh-CN" sz="1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院名                                  人次          册次</a:t>
            </a:r>
            <a:endParaRPr lang="en-US" altLang="zh-CN" sz="1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1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1、文学与传媒学院         </a:t>
            </a:r>
            <a:r>
              <a:rPr lang="zh-CN" altLang="en-US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438          2253</a:t>
            </a:r>
            <a:endParaRPr lang="zh-CN" altLang="en-US" sz="20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1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教育学院       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</a:t>
            </a:r>
            <a:r>
              <a:rPr lang="en-US" altLang="zh-CN" sz="1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371</a:t>
            </a: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</a:t>
            </a:r>
            <a:r>
              <a:rPr lang="en-US" sz="1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1910</a:t>
            </a:r>
            <a:endParaRPr lang="en-US" sz="1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1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、美术学院       </a:t>
            </a: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  </a:t>
            </a:r>
            <a:r>
              <a:rPr lang="en-US" altLang="zh-CN" sz="1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368</a:t>
            </a: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</a:t>
            </a:r>
            <a:r>
              <a:rPr lang="en-US" sz="1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1790</a:t>
            </a:r>
            <a:endParaRPr lang="en-US" altLang="zh-CN" sz="1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1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、机械工程学院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en-US" altLang="zh-CN" sz="1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212</a:t>
            </a: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</a:t>
            </a:r>
            <a:r>
              <a:rPr lang="en-US" sz="1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1685</a:t>
            </a:r>
            <a:endParaRPr lang="en-US" sz="1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1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、经济管理学院            </a:t>
            </a:r>
            <a:r>
              <a:rPr lang="en-US" altLang="zh-CN" sz="1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353 </a:t>
            </a: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</a:t>
            </a:r>
            <a:r>
              <a:rPr lang="en-US" altLang="zh-CN" sz="1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1578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 descr="QQ截图202001060937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485" y="2689860"/>
            <a:ext cx="579120" cy="621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ldLvl="0" animBg="1"/>
    </p:bldLst>
  </p:timing>
</p:sld>
</file>

<file path=ppt/tags/tag1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08187095442_1_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203451_1*l_h_i*1_4_2"/>
  <p:tag name="KSO_WM_TEMPLATE_CATEGORY" val="diagram"/>
  <p:tag name="KSO_WM_TEMPLATE_INDEX" val="20203451"/>
  <p:tag name="KSO_WM_UNIT_LAYERLEVEL" val="1_1_1"/>
  <p:tag name="KSO_WM_TAG_VERSION" val="1.0"/>
  <p:tag name="KSO_WM_BEAUTIFY_FLAG" val="#wm#"/>
  <p:tag name="KSO_WM_UNIT_FILL_FORE_SCHEMECOLOR_INDEX" val="14"/>
  <p:tag name="KSO_WM_UNIT_FILL_TYPE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03451_1*l_h_i*1_2_3"/>
  <p:tag name="KSO_WM_TEMPLATE_CATEGORY" val="diagram"/>
  <p:tag name="KSO_WM_TEMPLATE_INDEX" val="20203451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13"/>
  <p:tag name="KSO_WM_UNIT_TEXT_FILL_TYPE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03451_1*l_h_i*1_2_1"/>
  <p:tag name="KSO_WM_TEMPLATE_CATEGORY" val="diagram"/>
  <p:tag name="KSO_WM_TEMPLATE_INDEX" val="20203451"/>
  <p:tag name="KSO_WM_UNIT_LAYERLEVEL" val="1_1_1"/>
  <p:tag name="KSO_WM_TAG_VERSION" val="1.0"/>
  <p:tag name="KSO_WM_BEAUTIFY_FLAG" val="#wm#"/>
  <p:tag name="KSO_WM_UNIT_FILL_FORE_SCHEMECOLOR_INDEX" val="14"/>
  <p:tag name="KSO_WM_UNIT_FILL_TYPE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203451_1*l_h_i*1_3_3"/>
  <p:tag name="KSO_WM_TEMPLATE_CATEGORY" val="diagram"/>
  <p:tag name="KSO_WM_TEMPLATE_INDEX" val="20203451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0203451_1*l_h_i*1_4_3"/>
  <p:tag name="KSO_WM_TEMPLATE_CATEGORY" val="diagram"/>
  <p:tag name="KSO_WM_TEMPLATE_INDEX" val="20203451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03451_1*l_h_i*1_2_2"/>
  <p:tag name="KSO_WM_TEMPLATE_CATEGORY" val="diagram"/>
  <p:tag name="KSO_WM_TEMPLATE_INDEX" val="20203451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03451_1*l_h_i*1_1_1"/>
  <p:tag name="KSO_WM_TEMPLATE_CATEGORY" val="diagram"/>
  <p:tag name="KSO_WM_TEMPLATE_INDEX" val="20203451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17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03451_1*l_h_a*1_1_1"/>
  <p:tag name="KSO_WM_TEMPLATE_CATEGORY" val="diagram"/>
  <p:tag name="KSO_WM_TEMPLATE_INDEX" val="20203451"/>
  <p:tag name="KSO_WM_UNIT_LAYERLEVEL" val="1_1_1"/>
  <p:tag name="KSO_WM_TAG_VERSION" val="1.0"/>
  <p:tag name="KSO_WM_BEAUTIFY_FLAG" val="#wm#"/>
  <p:tag name="KSO_WM_UNIT_TEXT_FILL_FORE_SCHEMECOLOR_INDEX" val="7"/>
  <p:tag name="KSO_WM_UNIT_TEXT_FILL_TYPE" val="1"/>
</p:tagLst>
</file>

<file path=ppt/tags/tag18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203451_1*l_h_a*1_4_1"/>
  <p:tag name="KSO_WM_TEMPLATE_CATEGORY" val="diagram"/>
  <p:tag name="KSO_WM_TEMPLATE_INDEX" val="20203451"/>
  <p:tag name="KSO_WM_UNIT_LAYERLEVEL" val="1_1_1"/>
  <p:tag name="KSO_WM_TAG_VERSION" val="1.0"/>
  <p:tag name="KSO_WM_BEAUTIFY_FLAG" val="#wm#"/>
  <p:tag name="KSO_WM_UNIT_TEXT_FILL_FORE_SCHEMECOLOR_INDEX" val="8"/>
  <p:tag name="KSO_WM_UNIT_TEXT_FILL_TYPE" val="1"/>
</p:tagLst>
</file>

<file path=ppt/tags/tag19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03451_1*l_h_a*1_3_1"/>
  <p:tag name="KSO_WM_TEMPLATE_CATEGORY" val="diagram"/>
  <p:tag name="KSO_WM_TEMPLATE_INDEX" val="20203451"/>
  <p:tag name="KSO_WM_UNIT_LAYERLEVEL" val="1_1_1"/>
  <p:tag name="KSO_WM_TAG_VERSION" val="1.0"/>
  <p:tag name="KSO_WM_BEAUTIFY_FLAG" val="#wm#"/>
  <p:tag name="KSO_WM_UNIT_TEXT_FILL_FORE_SCHEMECOLOR_INDEX" val="6"/>
  <p:tag name="KSO_WM_UNIT_TEXT_FILL_TYPE" val="1"/>
</p:tagLst>
</file>

<file path=ppt/tags/tag2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0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03451_1*l_h_a*1_2_1"/>
  <p:tag name="KSO_WM_TEMPLATE_CATEGORY" val="diagram"/>
  <p:tag name="KSO_WM_TEMPLATE_INDEX" val="20203451"/>
  <p:tag name="KSO_WM_UNIT_LAYERLEVEL" val="1_1_1"/>
  <p:tag name="KSO_WM_TAG_VERSION" val="1.0"/>
  <p:tag name="KSO_WM_BEAUTIFY_FLAG" val="#wm#"/>
  <p:tag name="KSO_WM_UNIT_TEXT_FILL_FORE_SCHEMECOLOR_INDEX" val="9"/>
  <p:tag name="KSO_WM_UNIT_TEXT_FILL_TYPE" val="1"/>
</p:tagLst>
</file>

<file path=ppt/tags/tag3.xml><?xml version="1.0" encoding="utf-8"?>
<p:tagLst xmlns:p="http://schemas.openxmlformats.org/presentationml/2006/main">
  <p:tag name="KSO_WM_UNIT_PLACING_PICTURE_USER_VIEWPORT" val="{&quot;height&quot;:4260,&quot;width&quot;:9008}"/>
</p:tagLst>
</file>

<file path=ppt/tags/tag4.xml><?xml version="1.0" encoding="utf-8"?>
<p:tagLst xmlns:p="http://schemas.openxmlformats.org/presentationml/2006/main">
  <p:tag name="KSO_WM_UNIT_VALUE" val="36"/>
  <p:tag name="KSO_WM_UNIT_HIGHLIGHT" val="0"/>
  <p:tag name="KSO_WM_UNIT_COMPATIBLE" val="0"/>
  <p:tag name="KSO_WM_DIAGRAM_GROUP_CODE" val="l1-1"/>
  <p:tag name="KSO_WM_UNIT_TYPE" val="l_h_h_f"/>
  <p:tag name="KSO_WM_UNIT_INDEX" val="1_1_1_1"/>
  <p:tag name="KSO_WM_UNIT_ID" val="diagram20187630_3*l_h_h_f*1_1_1_1"/>
  <p:tag name="KSO_WM_TEMPLATE_CATEGORY" val="diagram"/>
  <p:tag name="KSO_WM_TEMPLATE_INDEX" val="20187630"/>
  <p:tag name="KSO_WM_UNIT_LAYERLEVEL" val="1_1_1_1"/>
  <p:tag name="KSO_WM_TAG_VERSION" val="1.0"/>
  <p:tag name="KSO_WM_BEAUTIFY_FLAG" val="#wm#"/>
  <p:tag name="KSO_WM_UNIT_PRESET_TEXT" val="单击此处添加文本具体内容，简明扼要的阐述您的观点。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03451_1*l_h_i*1_3_1"/>
  <p:tag name="KSO_WM_TEMPLATE_CATEGORY" val="diagram"/>
  <p:tag name="KSO_WM_TEMPLATE_INDEX" val="20203451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03451_1*l_h_i*1_3_2"/>
  <p:tag name="KSO_WM_TEMPLATE_CATEGORY" val="diagram"/>
  <p:tag name="KSO_WM_TEMPLATE_INDEX" val="20203451"/>
  <p:tag name="KSO_WM_UNIT_LAYERLEVEL" val="1_1_1"/>
  <p:tag name="KSO_WM_TAG_VERSION" val="1.0"/>
  <p:tag name="KSO_WM_BEAUTIFY_FLAG" val="#wm#"/>
  <p:tag name="KSO_WM_UNIT_FILL_FORE_SCHEMECOLOR_INDEX" val="14"/>
  <p:tag name="KSO_WM_UNI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03451_1*l_h_i*1_1_2"/>
  <p:tag name="KSO_WM_TEMPLATE_CATEGORY" val="diagram"/>
  <p:tag name="KSO_WM_TEMPLATE_INDEX" val="20203451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03451_1*l_h_i*1_1_3"/>
  <p:tag name="KSO_WM_TEMPLATE_CATEGORY" val="diagram"/>
  <p:tag name="KSO_WM_TEMPLATE_INDEX" val="20203451"/>
  <p:tag name="KSO_WM_UNIT_LAYERLEVEL" val="1_1_1"/>
  <p:tag name="KSO_WM_TAG_VERSION" val="1.0"/>
  <p:tag name="KSO_WM_BEAUTIFY_FLAG" val="#wm#"/>
  <p:tag name="KSO_WM_UNIT_FILL_FORE_SCHEMECOLOR_INDEX" val="14"/>
  <p:tag name="KSO_WM_UNIT_FILL_TYPE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203451_1*l_h_i*1_4_1"/>
  <p:tag name="KSO_WM_TEMPLATE_CATEGORY" val="diagram"/>
  <p:tag name="KSO_WM_TEMPLATE_INDEX" val="20203451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1_自定义设计方案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1937</Words>
  <Application>WPS 演示</Application>
  <PresentationFormat>自定义</PresentationFormat>
  <Paragraphs>197</Paragraphs>
  <Slides>16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宋体</vt:lpstr>
      <vt:lpstr>Wingdings</vt:lpstr>
      <vt:lpstr>Calibri</vt:lpstr>
      <vt:lpstr>微软雅黑</vt:lpstr>
      <vt:lpstr>Gill Sans</vt:lpstr>
      <vt:lpstr>Arial</vt:lpstr>
      <vt:lpstr>楷体</vt:lpstr>
      <vt:lpstr>仿宋_GB2312</vt:lpstr>
      <vt:lpstr>仿宋</vt:lpstr>
      <vt:lpstr>Open Sans Extrabold</vt:lpstr>
      <vt:lpstr>Segoe Print</vt:lpstr>
      <vt:lpstr>Bebas Neue Bold</vt:lpstr>
      <vt:lpstr>Georgia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005</dc:title>
  <dc:creator/>
  <cp:lastModifiedBy>admin</cp:lastModifiedBy>
  <cp:revision>309</cp:revision>
  <dcterms:created xsi:type="dcterms:W3CDTF">2017-08-04T14:37:00Z</dcterms:created>
  <dcterms:modified xsi:type="dcterms:W3CDTF">2020-12-17T08:30:30Z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  <property fmtid="{D5CDD505-2E9C-101B-9397-08002B2CF9AE}" pid="3" name="KSORubyTemplateID">
    <vt:lpwstr>2</vt:lpwstr>
  </property>
</Properties>
</file>